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embeddings/oleObject4.bin" ContentType="application/vnd.openxmlformats-officedocument.oleObject"/>
  <Override PartName="/ppt/slides/slide79.xml" ContentType="application/vnd.openxmlformats-officedocument.presentationml.slide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1" r:id="rId5"/>
    <p:sldId id="260" r:id="rId6"/>
    <p:sldId id="261" r:id="rId7"/>
    <p:sldId id="262" r:id="rId8"/>
    <p:sldId id="263" r:id="rId9"/>
    <p:sldId id="342" r:id="rId10"/>
    <p:sldId id="264" r:id="rId11"/>
    <p:sldId id="34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0" r:id="rId38"/>
    <p:sldId id="292" r:id="rId39"/>
    <p:sldId id="293" r:id="rId40"/>
    <p:sldId id="294" r:id="rId41"/>
    <p:sldId id="295" r:id="rId42"/>
    <p:sldId id="296" r:id="rId43"/>
    <p:sldId id="337" r:id="rId44"/>
    <p:sldId id="297" r:id="rId45"/>
    <p:sldId id="338" r:id="rId46"/>
    <p:sldId id="339" r:id="rId47"/>
    <p:sldId id="340" r:id="rId48"/>
    <p:sldId id="298" r:id="rId49"/>
    <p:sldId id="299" r:id="rId50"/>
    <p:sldId id="300" r:id="rId51"/>
    <p:sldId id="301" r:id="rId52"/>
    <p:sldId id="302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4" r:id="rId73"/>
    <p:sldId id="326" r:id="rId74"/>
    <p:sldId id="325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81BD"/>
    <a:srgbClr val="000000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4420-6A29-4B40-8EC0-C80D491ED9D4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1A12-53A8-4B54-BFC4-1F93EC38C3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rco\Documents\travail\Pairformance\formationSti2dMarseille\audacity\440.aup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geek.com/diy-bristlebot-transformer-une-bosse-a-dent-en-robot-vibrobot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videos/Pont%20de%20Tacoma%20%5bSaveYouTube.com%5d.mp4" TargetMode="External"/><Relationship Id="rId2" Type="http://schemas.openxmlformats.org/officeDocument/2006/relationships/hyperlink" Target="videos/P1020211verre991Hz%20%5bSaveYouTube.com%5d.mp4" TargetMode="Externa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Pairformance/influence_de_la_masse.avi" TargetMode="Externa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Pairformance/influence_de_la_hauteur.avi" TargetMode="Externa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7.png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Pairformance/influence_de_la_section.avi" TargetMode="Externa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Pairformance/influence_du_materiau.avi" TargetMode="External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7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068959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ET22</a:t>
            </a:r>
          </a:p>
          <a:p>
            <a:pPr algn="ctr"/>
            <a:r>
              <a:rPr lang="fr-FR" sz="3600" b="1" dirty="0" smtClean="0"/>
              <a:t>Fonctionnement temporel et fréquentiel d'un système</a:t>
            </a:r>
          </a:p>
          <a:p>
            <a:pPr algn="ctr"/>
            <a:endParaRPr lang="fr-FR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2152676"/>
            <a:ext cx="3744416" cy="263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1885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819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3009" y="2852936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97152"/>
            <a:ext cx="3109547" cy="76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8503" y="3638551"/>
            <a:ext cx="885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160788"/>
            <a:ext cx="2952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3100" y="3088780"/>
            <a:ext cx="419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175" y="3084588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3942" y="4797152"/>
            <a:ext cx="3584522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 defTabSz="539750">
              <a:spcBef>
                <a:spcPts val="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539750" indent="0" defTabSz="539750">
              <a:buFont typeface="Arial" pitchFamily="34" charset="0"/>
              <a:buChar char="•"/>
            </a:pPr>
            <a:endParaRPr lang="fr-FR" dirty="0"/>
          </a:p>
        </p:txBody>
      </p:sp>
    </p:spTree>
    <p:controls>
      <p:control spid="109571" name="ShockwaveFlash1" r:id="rId2" imgW="9144018" imgH="4941714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>
              <a:buNone/>
            </a:pPr>
            <a:r>
              <a:rPr lang="fr-FR" dirty="0" smtClean="0"/>
              <a:t>Un phénomène est dit </a:t>
            </a:r>
            <a:r>
              <a:rPr lang="fr-FR" b="1" dirty="0" smtClean="0"/>
              <a:t>périodique lorsqu'il se répète identique à lui-même au bout d'un intervalle de temps</a:t>
            </a:r>
            <a:r>
              <a:rPr lang="fr-FR" dirty="0" smtClean="0"/>
              <a:t>, appelé </a:t>
            </a:r>
            <a:r>
              <a:rPr lang="fr-FR" b="1" dirty="0" smtClean="0"/>
              <a:t>période, notée T.</a:t>
            </a:r>
          </a:p>
          <a:p>
            <a:pPr marL="539750" indent="0">
              <a:buNone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255368" cy="391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>
              <a:buNone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981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449263" indent="0">
              <a:buNone/>
            </a:pPr>
            <a:endParaRPr lang="fr-FR" sz="800" dirty="0" smtClean="0"/>
          </a:p>
          <a:p>
            <a:pPr marL="449263" indent="0">
              <a:buNone/>
            </a:pPr>
            <a:r>
              <a:rPr lang="fr-FR" dirty="0" smtClean="0"/>
              <a:t>Le nombre de cycles effectués par unité de temps est appelé </a:t>
            </a:r>
            <a:r>
              <a:rPr lang="fr-FR" b="1" dirty="0" smtClean="0"/>
              <a:t>fréquence, notée f. L’unité de la </a:t>
            </a:r>
            <a:r>
              <a:rPr lang="fr-FR" dirty="0" smtClean="0"/>
              <a:t>fréquence est le </a:t>
            </a:r>
            <a:r>
              <a:rPr lang="fr-FR" b="1" dirty="0" smtClean="0"/>
              <a:t>hertz (Hz).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53136"/>
            <a:ext cx="12057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81128"/>
            <a:ext cx="28451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dirty="0" smtClean="0"/>
              <a:t>3.1 Vibrations acoustiques</a:t>
            </a:r>
          </a:p>
          <a:p>
            <a:pPr marL="449263" indent="0">
              <a:spcBef>
                <a:spcPts val="1800"/>
              </a:spcBef>
              <a:buNone/>
            </a:pPr>
            <a:r>
              <a:rPr lang="fr-FR" b="1" dirty="0" smtClean="0"/>
              <a:t>Le son est une vibration des molécules composant le milieu extérieur</a:t>
            </a:r>
            <a:r>
              <a:rPr lang="fr-FR" dirty="0" smtClean="0"/>
              <a:t>.</a:t>
            </a:r>
          </a:p>
          <a:p>
            <a:pPr marL="449263" indent="0">
              <a:spcBef>
                <a:spcPts val="1800"/>
              </a:spcBef>
              <a:buNone/>
            </a:pPr>
            <a:r>
              <a:rPr lang="fr-FR" dirty="0" smtClean="0"/>
              <a:t>Cette </a:t>
            </a:r>
            <a:r>
              <a:rPr lang="fr-FR" b="1" dirty="0" smtClean="0"/>
              <a:t>vibration est due au déplacement d’une   « couche » d’air</a:t>
            </a:r>
            <a:r>
              <a:rPr lang="fr-FR" dirty="0" smtClean="0"/>
              <a:t> après excitation par un émetteur sonore (la membrane d’une enceinte par exemple) :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dirty="0" smtClean="0"/>
              <a:t>3.1 Vibrations acoustiques</a:t>
            </a:r>
          </a:p>
          <a:p>
            <a:pPr marL="449263" indent="0">
              <a:buNone/>
            </a:pPr>
            <a:endParaRPr lang="fr-F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560840" cy="39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dirty="0" smtClean="0"/>
              <a:t>3.1 Vibrations acoustiques</a:t>
            </a:r>
          </a:p>
          <a:p>
            <a:pPr marL="449263" indent="0">
              <a:buNone/>
            </a:pPr>
            <a:endParaRPr lang="fr-FR" dirty="0" smtClean="0"/>
          </a:p>
          <a:p>
            <a:pPr marL="449263" indent="0">
              <a:buNone/>
            </a:pPr>
            <a:r>
              <a:rPr lang="fr-FR" dirty="0" smtClean="0"/>
              <a:t>Le phénomène périodique le plus simple se présente comme une variation sinusoïdale</a:t>
            </a:r>
          </a:p>
          <a:p>
            <a:pPr marL="449263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=&gt; </a:t>
            </a:r>
            <a:r>
              <a:rPr lang="fr-FR" dirty="0" smtClean="0">
                <a:hlinkClick r:id="rId2" action="ppaction://hlinkfile"/>
              </a:rPr>
              <a:t>Son pur</a:t>
            </a:r>
            <a:endParaRPr lang="fr-FR" dirty="0" smtClean="0"/>
          </a:p>
          <a:p>
            <a:pPr marL="449263" indent="0">
              <a:buNone/>
            </a:pP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 d’équilibrage (balourd)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178" t="8757" r="13700" b="6596"/>
          <a:stretch>
            <a:fillRect/>
          </a:stretch>
        </p:blipFill>
        <p:spPr bwMode="auto">
          <a:xfrm>
            <a:off x="251520" y="3717032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005064"/>
            <a:ext cx="52863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28800"/>
            <a:ext cx="8784976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Référence du programme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6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3528392" cy="14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17232"/>
            <a:ext cx="352839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0" y="2780928"/>
            <a:ext cx="5364088" cy="864096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 d’équilibrage (balourd)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54112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Pièces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 d’alignement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3" y="3789040"/>
            <a:ext cx="8829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Désalignement des paliers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07" y="3789040"/>
            <a:ext cx="3594861" cy="282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2336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 serrage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3"/>
            <a:ext cx="3528392" cy="314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 transmission par courroie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341" y="3717032"/>
            <a:ext cx="5975811" cy="30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des engrenages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94619"/>
            <a:ext cx="8158240" cy="314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des engrenages</a:t>
            </a:r>
          </a:p>
          <a:p>
            <a:pPr marL="1708150" lvl="2" indent="-360363" defTabSz="1079500"/>
            <a:r>
              <a:rPr lang="fr-FR" sz="3200" dirty="0" smtClean="0"/>
              <a:t>Détérioration d’une dent sur une roue</a:t>
            </a:r>
          </a:p>
          <a:p>
            <a:pPr marL="1708150" lvl="2" indent="-360363" defTabSz="1079500"/>
            <a:r>
              <a:rPr lang="fr-FR" sz="3200" dirty="0" smtClean="0"/>
              <a:t>Détérioration d’une dent sur chaque roue</a:t>
            </a:r>
          </a:p>
          <a:p>
            <a:pPr marL="1708150" lvl="2" indent="-360363" defTabSz="1079500"/>
            <a:r>
              <a:rPr lang="fr-FR" sz="3200" dirty="0" smtClean="0"/>
              <a:t>Détérioration de l’ensemble de la denture</a:t>
            </a:r>
          </a:p>
          <a:p>
            <a:pPr marL="1708150" lvl="2" indent="-360363" defTabSz="1079500"/>
            <a:r>
              <a:rPr lang="fr-FR" sz="3200" dirty="0" smtClean="0"/>
              <a:t>Défauts d’entraxes, faux rond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des roulements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00239"/>
            <a:ext cx="4392488" cy="32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3.2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Pièce en rotation peut entrainer des vibrations</a:t>
            </a:r>
          </a:p>
          <a:p>
            <a:pPr marL="1079500" indent="-360363" defTabSz="1079500">
              <a:buFont typeface="Arial" pitchFamily="34" charset="0"/>
              <a:buChar char="•"/>
            </a:pPr>
            <a:r>
              <a:rPr lang="fr-FR" dirty="0" smtClean="0"/>
              <a:t>Défauts des roulements</a:t>
            </a:r>
          </a:p>
          <a:p>
            <a:pPr marL="1708150" lvl="2" indent="-360363" defTabSz="1079500"/>
            <a:r>
              <a:rPr lang="fr-FR" sz="2800" dirty="0" smtClean="0"/>
              <a:t>Ecaillage des bagues externes et/ou interne</a:t>
            </a:r>
          </a:p>
          <a:p>
            <a:pPr marL="1708150" lvl="2" indent="-360363" defTabSz="1079500"/>
            <a:r>
              <a:rPr lang="fr-FR" sz="2800" dirty="0" smtClean="0"/>
              <a:t>Ecaillage d’une ou plusieurs billes</a:t>
            </a:r>
          </a:p>
          <a:p>
            <a:pPr marL="1708150" lvl="2" indent="-360363" defTabSz="1079500"/>
            <a:r>
              <a:rPr lang="fr-FR" sz="2800" dirty="0" smtClean="0"/>
              <a:t>Déversement de bague</a:t>
            </a:r>
          </a:p>
          <a:p>
            <a:pPr marL="1708150" lvl="2" indent="-360363" defTabSz="1079500"/>
            <a:endParaRPr lang="fr-FR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219" y="4941168"/>
            <a:ext cx="123106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217368"/>
            <a:ext cx="2324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29200"/>
            <a:ext cx="1584176" cy="15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Applications</a:t>
            </a:r>
          </a:p>
          <a:p>
            <a:pPr marL="449263" indent="0">
              <a:buNone/>
            </a:pPr>
            <a:r>
              <a:rPr lang="fr-FR" sz="3000" dirty="0" smtClean="0"/>
              <a:t>3.3 Vibrations au sein des machines tournantes</a:t>
            </a:r>
          </a:p>
          <a:p>
            <a:pPr marL="449263" indent="0">
              <a:buNone/>
            </a:pPr>
            <a:r>
              <a:rPr lang="fr-FR" sz="3000" dirty="0" smtClean="0"/>
              <a:t>Vibrations pas toujours synonyme de problème</a:t>
            </a:r>
          </a:p>
          <a:p>
            <a:pPr marL="1708150" lvl="2" indent="-360363" defTabSz="1079500"/>
            <a:r>
              <a:rPr lang="fr-FR" sz="2800" dirty="0" smtClean="0"/>
              <a:t>Exemple : vibreur de téléphone portable</a:t>
            </a:r>
          </a:p>
          <a:p>
            <a:pPr marL="1708150" lvl="2" indent="-360363" defTabSz="1079500">
              <a:buFont typeface="Symbol"/>
              <a:buChar char="Þ"/>
            </a:pPr>
            <a:r>
              <a:rPr lang="fr-FR" sz="2800" dirty="0" smtClean="0"/>
              <a:t>Principe du balourd</a:t>
            </a:r>
          </a:p>
          <a:p>
            <a:pPr marL="1708150" lvl="2" indent="-360363" defTabSz="1079500">
              <a:buFont typeface="Symbol"/>
              <a:buChar char="Þ"/>
            </a:pPr>
            <a:endParaRPr lang="fr-FR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800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553" r="14474"/>
          <a:stretch>
            <a:fillRect/>
          </a:stretch>
        </p:blipFill>
        <p:spPr bwMode="auto">
          <a:xfrm>
            <a:off x="4427984" y="4149080"/>
            <a:ext cx="3600400" cy="23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772816"/>
            <a:ext cx="8784976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Parcours de formation ET22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056784" cy="388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V="1">
            <a:off x="3923928" y="2492897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3923928" y="3646577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344308" y="3574569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7380312" y="4942721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716016" y="5086737"/>
            <a:ext cx="648072" cy="720080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971600" y="3070513"/>
            <a:ext cx="1872208" cy="3356992"/>
          </a:xfrm>
          <a:prstGeom prst="ellipse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Cours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660232" y="2780928"/>
            <a:ext cx="936104" cy="721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  <p:bldP spid="15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r>
              <a:rPr lang="fr-FR" sz="3000" dirty="0" smtClean="0"/>
              <a:t>Analyse temporelle :    Amplitude = f(temps)</a:t>
            </a:r>
          </a:p>
          <a:p>
            <a:pPr marL="449263" indent="0">
              <a:buNone/>
            </a:pPr>
            <a:r>
              <a:rPr lang="fr-FR" sz="3000" dirty="0" smtClean="0"/>
              <a:t>Analyse fréquentielle : Amplitude = f(fréquence)</a:t>
            </a:r>
            <a:endParaRPr lang="fr-F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356" y="3645023"/>
            <a:ext cx="712404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r>
              <a:rPr lang="fr-FR" sz="3000" dirty="0" smtClean="0"/>
              <a:t>Analyse temporelle :    Amplitude = f(temps)</a:t>
            </a:r>
          </a:p>
          <a:p>
            <a:pPr marL="449263" indent="0">
              <a:buNone/>
            </a:pPr>
            <a:r>
              <a:rPr lang="fr-FR" sz="3000" dirty="0" smtClean="0"/>
              <a:t>Analyse fréquentielle : Amplitude = f(fréquence)</a:t>
            </a:r>
            <a:endParaRPr lang="fr-FR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7235205" cy="31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 algn="ctr">
              <a:buNone/>
            </a:pPr>
            <a:r>
              <a:rPr lang="fr-FR" sz="3000" dirty="0" smtClean="0"/>
              <a:t>Décomposition en série de Fourier :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r>
              <a:rPr lang="fr-FR" sz="3000" dirty="0" smtClean="0"/>
              <a:t>Tout signal périodique peut être décomposé en somme de signaux sinusoïdaux</a:t>
            </a:r>
          </a:p>
          <a:p>
            <a:pPr marL="449263" indent="0">
              <a:buNone/>
            </a:pPr>
            <a:endParaRPr lang="fr-FR" sz="3000" dirty="0" smtClean="0"/>
          </a:p>
          <a:p>
            <a:pPr marL="449263" indent="0">
              <a:buNone/>
            </a:pPr>
            <a:endParaRPr lang="fr-FR" sz="3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43346"/>
            <a:ext cx="9144000" cy="19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 algn="ctr">
              <a:buNone/>
            </a:pPr>
            <a:r>
              <a:rPr lang="fr-FR" sz="3000" dirty="0" smtClean="0"/>
              <a:t>Décomposition en série de Fourier :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r>
              <a:rPr lang="fr-FR" sz="3000" dirty="0" smtClean="0"/>
              <a:t>Tout signal périodique peut être décomposé en somme de signaux sinusoïdaux</a:t>
            </a:r>
          </a:p>
          <a:p>
            <a:pPr marL="449263" indent="0">
              <a:buNone/>
            </a:pPr>
            <a:endParaRPr lang="fr-FR" sz="3000" dirty="0" smtClean="0"/>
          </a:p>
          <a:p>
            <a:pPr marL="449263" indent="0">
              <a:buNone/>
            </a:pPr>
            <a:endParaRPr lang="fr-FR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16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 algn="ctr">
              <a:buNone/>
            </a:pPr>
            <a:r>
              <a:rPr lang="fr-FR" sz="3000" dirty="0" smtClean="0"/>
              <a:t>Décomposition en série de Fourier :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3000" dirty="0" smtClean="0"/>
          </a:p>
          <a:p>
            <a:pPr marL="449263" indent="0">
              <a:buNone/>
            </a:pPr>
            <a:endParaRPr lang="fr-FR" sz="3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912768" cy="373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4.1 Présentation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 algn="ctr">
              <a:buNone/>
            </a:pPr>
            <a:r>
              <a:rPr lang="fr-FR" sz="3000" dirty="0" smtClean="0"/>
              <a:t>Décomposition en série de Fourier :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3000" dirty="0" smtClean="0"/>
          </a:p>
          <a:p>
            <a:pPr marL="449263" indent="0">
              <a:buNone/>
            </a:pPr>
            <a:endParaRPr lang="fr-FR" sz="3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5248583" cy="2952328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3131840" y="3212976"/>
            <a:ext cx="2880320" cy="648072"/>
          </a:xfrm>
          <a:prstGeom prst="wedgeRoundRectCallout">
            <a:avLst>
              <a:gd name="adj1" fmla="val -44773"/>
              <a:gd name="adj2" fmla="val 158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Fondamental</a:t>
            </a:r>
            <a:endParaRPr lang="fr-FR" sz="28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3717032"/>
            <a:ext cx="3744416" cy="648072"/>
          </a:xfrm>
          <a:prstGeom prst="wedgeRoundRectCallout">
            <a:avLst>
              <a:gd name="adj1" fmla="val -47976"/>
              <a:gd name="adj2" fmla="val 184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Harmonique de rang 2 </a:t>
            </a:r>
            <a:endParaRPr lang="fr-FR" sz="28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4221088"/>
            <a:ext cx="3707904" cy="648072"/>
          </a:xfrm>
          <a:prstGeom prst="wedgeRoundRectCallout">
            <a:avLst>
              <a:gd name="adj1" fmla="val -33536"/>
              <a:gd name="adj2" fmla="val 1973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Harmonique de rang 7 </a:t>
            </a:r>
            <a:endParaRPr lang="fr-FR" sz="2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0" y="3212976"/>
            <a:ext cx="2267744" cy="1008112"/>
          </a:xfrm>
          <a:prstGeom prst="wedgeRoundRectCallout">
            <a:avLst>
              <a:gd name="adj1" fmla="val 63948"/>
              <a:gd name="adj2" fmla="val 123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Valeur moyenne</a:t>
            </a:r>
            <a:endParaRPr lang="fr-FR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 animBg="1"/>
      <p:bldP spid="9" grpId="0" build="allAtOnce" animBg="1"/>
      <p:bldP spid="7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4.2 Spectre sonore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 algn="ctr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Le son constitue une approche concrète de la décomposition en série de Fourier</a:t>
            </a:r>
            <a:endParaRPr lang="fr-FR" sz="1000" dirty="0" smtClean="0">
              <a:solidFill>
                <a:srgbClr val="FF0000"/>
              </a:solidFill>
            </a:endParaRPr>
          </a:p>
          <a:p>
            <a:pPr marL="449263" indent="0">
              <a:buNone/>
            </a:pPr>
            <a:r>
              <a:rPr lang="fr-FR" sz="3000" dirty="0" smtClean="0"/>
              <a:t>Lorsqu’on joue </a:t>
            </a:r>
            <a:r>
              <a:rPr lang="fr-FR" sz="3000" b="1" dirty="0" smtClean="0"/>
              <a:t>une même note avec différents instruments de musique</a:t>
            </a:r>
            <a:r>
              <a:rPr lang="fr-FR" sz="3000" dirty="0" smtClean="0"/>
              <a:t>, on  entend bien </a:t>
            </a:r>
            <a:r>
              <a:rPr lang="fr-FR" sz="3000" b="1" dirty="0" smtClean="0"/>
              <a:t>qu’il s’agit de la même note</a:t>
            </a:r>
            <a:r>
              <a:rPr lang="fr-FR" sz="3000" dirty="0" smtClean="0"/>
              <a:t>, pourtant </a:t>
            </a:r>
            <a:r>
              <a:rPr lang="fr-FR" sz="3000" b="1" dirty="0" smtClean="0"/>
              <a:t>« le son » émis n’est pas le même</a:t>
            </a:r>
            <a:r>
              <a:rPr lang="fr-FR" sz="3000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145" y="3645025"/>
            <a:ext cx="592217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4.2 Spectre sonore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r>
              <a:rPr lang="fr-FR" sz="3000" b="1" dirty="0" smtClean="0"/>
              <a:t>Même note : Fondamental</a:t>
            </a:r>
          </a:p>
          <a:p>
            <a:pPr marL="449263" indent="0">
              <a:buNone/>
            </a:pPr>
            <a:r>
              <a:rPr lang="fr-FR" sz="3000" b="1" dirty="0" smtClean="0"/>
              <a:t>Le son émis est différent : Harmoniques</a:t>
            </a:r>
            <a:endParaRPr lang="fr-FR" sz="30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4644008" y="3717032"/>
            <a:ext cx="4104456" cy="792088"/>
          </a:xfrm>
          <a:prstGeom prst="wedgeRoundRectCallout">
            <a:avLst>
              <a:gd name="adj1" fmla="val -88827"/>
              <a:gd name="adj2" fmla="val 4588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Caractérise la note jouée</a:t>
            </a:r>
            <a:endParaRPr lang="fr-FR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300192" y="4509120"/>
            <a:ext cx="2843808" cy="1080120"/>
          </a:xfrm>
          <a:prstGeom prst="wedgeRoundRectCallout">
            <a:avLst>
              <a:gd name="adj1" fmla="val -62569"/>
              <a:gd name="adj2" fmla="val 27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Caractérisent le  timbre de l’instrument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347864" y="4581128"/>
            <a:ext cx="3456384" cy="1872208"/>
          </a:xfrm>
          <a:prstGeom prst="round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627784" y="3861048"/>
            <a:ext cx="648072" cy="259228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Mécanismes complexes :</a:t>
            </a:r>
          </a:p>
          <a:p>
            <a:pPr marL="1079500" indent="0">
              <a:buNone/>
            </a:pPr>
            <a:r>
              <a:rPr lang="fr-FR" sz="3000" dirty="0" smtClean="0"/>
              <a:t>plusieurs vibrations de fréquences</a:t>
            </a:r>
          </a:p>
          <a:p>
            <a:pPr marL="1079500" indent="0">
              <a:buNone/>
            </a:pPr>
            <a:r>
              <a:rPr lang="fr-FR" sz="3000" dirty="0" smtClean="0"/>
              <a:t>et d’amplitudes différentes.</a:t>
            </a:r>
          </a:p>
          <a:p>
            <a:pPr marL="1079500" indent="0">
              <a:buNone/>
            </a:pPr>
            <a:endParaRPr lang="fr-FR" sz="3000" dirty="0" smtClean="0"/>
          </a:p>
          <a:p>
            <a:pPr marL="1079500" indent="0">
              <a:buNone/>
            </a:pPr>
            <a:r>
              <a:rPr lang="fr-FR" sz="3000" dirty="0" smtClean="0"/>
              <a:t>=&gt; Relevé des fréquences des vibrations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  <a:p>
            <a:pPr marL="1079500" indent="0">
              <a:buNone/>
            </a:pPr>
            <a:endParaRPr lang="fr-FR" sz="3000" b="1" dirty="0" smtClean="0"/>
          </a:p>
          <a:p>
            <a:pPr marL="1079500" indent="0">
              <a:buNone/>
            </a:pPr>
            <a:r>
              <a:rPr lang="fr-FR" sz="3000" b="1" dirty="0" smtClean="0"/>
              <a:t>Capteurs :</a:t>
            </a:r>
          </a:p>
          <a:p>
            <a:pPr marL="1798638" indent="-269875">
              <a:buFont typeface="Arial" pitchFamily="34" charset="0"/>
              <a:buChar char="•"/>
            </a:pPr>
            <a:r>
              <a:rPr lang="fr-FR" sz="3000" dirty="0" smtClean="0"/>
              <a:t>Sonde de proximité</a:t>
            </a:r>
          </a:p>
          <a:p>
            <a:pPr marL="1798638" indent="-269875">
              <a:buFont typeface="Arial" pitchFamily="34" charset="0"/>
              <a:buChar char="•"/>
            </a:pPr>
            <a:r>
              <a:rPr lang="fr-FR" sz="3000" dirty="0" smtClean="0"/>
              <a:t>Capteur de vitesse</a:t>
            </a:r>
          </a:p>
          <a:p>
            <a:pPr marL="1798638" indent="-269875">
              <a:buFont typeface="Arial" pitchFamily="34" charset="0"/>
              <a:buChar char="•"/>
            </a:pPr>
            <a:r>
              <a:rPr lang="fr-FR" sz="3000" dirty="0" smtClean="0"/>
              <a:t>Accéléromètre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4004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73781"/>
            <a:ext cx="6707882" cy="538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60326"/>
            <a:ext cx="7162800" cy="535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28800"/>
            <a:ext cx="8784976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Référence du programme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6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0" y="4149080"/>
            <a:ext cx="5364088" cy="720080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2867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895850"/>
            <a:ext cx="31527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  <a:p>
            <a:pPr marL="0" indent="0" algn="ctr">
              <a:buNone/>
            </a:pPr>
            <a:r>
              <a:rPr lang="fr-FR" sz="2000" dirty="0" smtClean="0"/>
              <a:t>Exemple vibration généré par un balourd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49397"/>
            <a:ext cx="6317754" cy="31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3645024"/>
            <a:ext cx="2880320" cy="720080"/>
          </a:xfrm>
          <a:prstGeom prst="wedgeRectCallout">
            <a:avLst>
              <a:gd name="adj1" fmla="val 31464"/>
              <a:gd name="adj2" fmla="val 118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 période = 1 tour</a:t>
            </a:r>
            <a:endParaRPr lang="fr-F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135" y="3140968"/>
            <a:ext cx="631686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6" y="4276104"/>
            <a:ext cx="2762572" cy="6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Défaut d’alignement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4077072"/>
            <a:ext cx="38497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présence d’une raie </a:t>
            </a:r>
          </a:p>
          <a:p>
            <a:r>
              <a:rPr lang="fr-FR" sz="2400" dirty="0" smtClean="0"/>
              <a:t>à 2 fois la fréquence de </a:t>
            </a:r>
          </a:p>
          <a:p>
            <a:r>
              <a:rPr lang="fr-FR" sz="2400" dirty="0" smtClean="0"/>
              <a:t>rotation traduit la présence </a:t>
            </a:r>
          </a:p>
          <a:p>
            <a:r>
              <a:rPr lang="fr-FR" sz="2400" dirty="0" smtClean="0"/>
              <a:t>d’un défaut d’alignement </a:t>
            </a:r>
          </a:p>
          <a:p>
            <a:r>
              <a:rPr lang="fr-FR" sz="2400" dirty="0" smtClean="0"/>
              <a:t>d’accouplement ou de paliers</a:t>
            </a:r>
            <a:endParaRPr lang="fr-FR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40360"/>
            <a:ext cx="423129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624736" cy="44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Les défauts des </a:t>
            </a:r>
            <a:r>
              <a:rPr lang="fr-FR" sz="3000" b="1" dirty="0" err="1" smtClean="0"/>
              <a:t>engrenanges</a:t>
            </a:r>
            <a:r>
              <a:rPr lang="fr-FR" sz="3000" b="1" dirty="0" smtClean="0"/>
              <a:t>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20" y="3178966"/>
            <a:ext cx="4715644" cy="82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52875"/>
            <a:ext cx="38766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50760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20" y="3106958"/>
            <a:ext cx="4715644" cy="82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890929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564904"/>
            <a:ext cx="695291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656011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3933056"/>
            <a:ext cx="1924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Roue dentée :</a:t>
            </a:r>
          </a:p>
          <a:p>
            <a:r>
              <a:rPr lang="fr-FR" dirty="0" smtClean="0"/>
              <a:t>33 dents</a:t>
            </a:r>
          </a:p>
          <a:p>
            <a:r>
              <a:rPr lang="fr-FR" dirty="0" smtClean="0"/>
              <a:t>RPM : 1500tr/min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300192" y="3284984"/>
            <a:ext cx="1800200" cy="3573016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Relevé des fréquences des vibrations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933056"/>
            <a:ext cx="1924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Roue dentée :</a:t>
            </a:r>
          </a:p>
          <a:p>
            <a:r>
              <a:rPr lang="fr-FR" dirty="0" smtClean="0"/>
              <a:t>33 dents</a:t>
            </a:r>
          </a:p>
          <a:p>
            <a:r>
              <a:rPr lang="fr-FR" dirty="0" smtClean="0"/>
              <a:t>RPM : 1500tr/min</a:t>
            </a:r>
            <a:endParaRPr lang="fr-F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656137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6156176" y="3573016"/>
            <a:ext cx="0" cy="3024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436096" y="508518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16016" y="5157192"/>
            <a:ext cx="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067944" y="508518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347864" y="508518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627784" y="508518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804248" y="5229200"/>
            <a:ext cx="0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596336" y="5085184"/>
            <a:ext cx="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6545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0" y="4221088"/>
            <a:ext cx="2592288" cy="792088"/>
          </a:xfrm>
          <a:prstGeom prst="wedgeRoundRectCallout">
            <a:avLst>
              <a:gd name="adj1" fmla="val 73754"/>
              <a:gd name="adj2" fmla="val -100885"/>
              <a:gd name="adj3" fmla="val 16667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Balourd : 3000 tr/min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50 Hz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2348880"/>
            <a:ext cx="2339752" cy="836712"/>
          </a:xfrm>
          <a:prstGeom prst="wedgeRoundRectCallout">
            <a:avLst>
              <a:gd name="adj1" fmla="val 44773"/>
              <a:gd name="adj2" fmla="val 98754"/>
              <a:gd name="adj3" fmla="val 16667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Accouplement :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100Hz = 2x50Hz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211960" y="1772816"/>
            <a:ext cx="2664296" cy="908720"/>
          </a:xfrm>
          <a:prstGeom prst="wedgeRoundRectCallout">
            <a:avLst>
              <a:gd name="adj1" fmla="val -55637"/>
              <a:gd name="adj2" fmla="val 100522"/>
              <a:gd name="adj3" fmla="val 16667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Balourd :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127Hz = 50Hz x 89/35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940152" y="3861048"/>
            <a:ext cx="2664296" cy="836712"/>
          </a:xfrm>
          <a:prstGeom prst="wedgeRoundRectCallout">
            <a:avLst>
              <a:gd name="adj1" fmla="val -62389"/>
              <a:gd name="adj2" fmla="val -112479"/>
              <a:gd name="adj3" fmla="val 16667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Passage des aubes :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2034Hz = 127Hzx16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43808" y="4581128"/>
            <a:ext cx="2664296" cy="836712"/>
          </a:xfrm>
          <a:prstGeom prst="wedgeRoundRectCallout">
            <a:avLst>
              <a:gd name="adj1" fmla="val -500"/>
              <a:gd name="adj2" fmla="val -171600"/>
              <a:gd name="adj3" fmla="val 16667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Engrènement :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4450Hz = 50Hzx89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=&gt; 4450Hz = 127Hzx35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06093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5649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ET221 </a:t>
            </a:r>
          </a:p>
          <a:p>
            <a:pPr algn="ctr"/>
            <a:r>
              <a:rPr lang="fr-FR" sz="3600" b="1" dirty="0" smtClean="0"/>
              <a:t>Introduction à la notion temps/fréquence pour les</a:t>
            </a:r>
          </a:p>
          <a:p>
            <a:pPr algn="ctr"/>
            <a:r>
              <a:rPr lang="fr-FR" sz="3600" b="1" dirty="0" smtClean="0"/>
              <a:t>phénomènes vibratoires</a:t>
            </a:r>
            <a:endParaRPr lang="fr-FR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Domaine fréquentiel</a:t>
            </a:r>
          </a:p>
          <a:p>
            <a:pPr marL="449263" indent="0">
              <a:buNone/>
            </a:pPr>
            <a:r>
              <a:rPr lang="fr-FR" sz="3000" dirty="0" smtClean="0"/>
              <a:t>4.3 Spectre vibratoire d’un mécanisme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Atténuation des vibrations :</a:t>
            </a:r>
          </a:p>
          <a:p>
            <a:pPr marL="1079500" indent="0">
              <a:buNone/>
            </a:pPr>
            <a:r>
              <a:rPr lang="fr-FR" sz="3000" dirty="0" smtClean="0"/>
              <a:t>=&gt; Dispositif </a:t>
            </a:r>
            <a:r>
              <a:rPr lang="fr-FR" sz="3000" dirty="0" err="1" smtClean="0"/>
              <a:t>anti-vibratoire</a:t>
            </a:r>
            <a:r>
              <a:rPr lang="fr-FR" sz="3000" dirty="0" smtClean="0"/>
              <a:t> : Silentbloc</a:t>
            </a:r>
          </a:p>
          <a:p>
            <a:pPr marL="1079500" indent="0">
              <a:buNone/>
            </a:pPr>
            <a:endParaRPr lang="fr-FR" sz="30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8964488" cy="21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6984776" cy="52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4572000" y="2132856"/>
            <a:ext cx="1296144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5.1 Définition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None/>
            </a:pPr>
            <a:r>
              <a:rPr lang="fr-FR" sz="3000" b="1" dirty="0" smtClean="0"/>
              <a:t>Modification de l’état d’équilibre d’un système qui emmagasine de l’énergie sous l’influence d’une sollicitation externe à une fréquence particulière.</a:t>
            </a:r>
          </a:p>
          <a:p>
            <a:pPr marL="1079500" indent="0">
              <a:buNone/>
            </a:pPr>
            <a:endParaRPr lang="fr-FR" sz="3000" b="1" dirty="0" smtClean="0"/>
          </a:p>
          <a:p>
            <a:pPr marL="1079500" indent="0">
              <a:buNone/>
            </a:pPr>
            <a:r>
              <a:rPr lang="fr-FR" sz="3000" dirty="0" smtClean="0"/>
              <a:t>=&gt; le système est le siège d'oscillations de plus en plus importantes qui peuvent entrainer sa destruction.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5.2 Domaines de la résonance</a:t>
            </a:r>
          </a:p>
          <a:p>
            <a:pPr marL="449263" indent="0">
              <a:buNone/>
            </a:pPr>
            <a:endParaRPr lang="fr-FR" sz="1000" dirty="0" smtClean="0"/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Acoustiques des instruments de musique, </a:t>
            </a:r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Marées, </a:t>
            </a:r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Membrane basilaire dans le phénomène d'audition,</a:t>
            </a:r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Circuits électroniques,</a:t>
            </a:r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Ponts sous l’effet du vent, </a:t>
            </a:r>
          </a:p>
          <a:p>
            <a:pPr marL="1079500" indent="0">
              <a:buFont typeface="Arial" pitchFamily="34" charset="0"/>
              <a:buChar char="•"/>
            </a:pPr>
            <a:r>
              <a:rPr lang="fr-FR" sz="2400" dirty="0" smtClean="0"/>
              <a:t>Bâtiments lors des séismes….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5.2 Domaines de la résonance</a:t>
            </a:r>
          </a:p>
          <a:p>
            <a:pPr marL="993775">
              <a:buNone/>
            </a:pPr>
            <a:endParaRPr lang="fr-FR" sz="3000" dirty="0" smtClean="0"/>
          </a:p>
          <a:p>
            <a:pPr marL="1712913">
              <a:buFont typeface="Arial" pitchFamily="34" charset="0"/>
              <a:buChar char="•"/>
            </a:pPr>
            <a:r>
              <a:rPr lang="fr-FR" sz="2800" dirty="0" smtClean="0">
                <a:hlinkClick r:id="rId2" action="ppaction://hlinkfile"/>
              </a:rPr>
              <a:t>Résonance d’un verre</a:t>
            </a:r>
            <a:endParaRPr lang="fr-FR" sz="2800" dirty="0" smtClean="0"/>
          </a:p>
          <a:p>
            <a:pPr marL="1712913">
              <a:buFont typeface="Arial" pitchFamily="34" charset="0"/>
              <a:buChar char="•"/>
            </a:pPr>
            <a:r>
              <a:rPr lang="fr-FR" sz="2800" dirty="0" smtClean="0">
                <a:hlinkClick r:id="rId3" action="ppaction://hlinkfile"/>
              </a:rPr>
              <a:t>Résonance du pont de Tacoma</a:t>
            </a:r>
            <a:endParaRPr lang="fr-FR" sz="2800" dirty="0" smtClean="0"/>
          </a:p>
          <a:p>
            <a:pPr marL="1712913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5.3 Apparition de la résonance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Résonance maîtrisée peut être utilisée pour dans certaines applications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Instruments de musique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Oscillateur électronique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Récepteur radio (oscillateur local)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Pot </a:t>
            </a:r>
            <a:r>
              <a:rPr lang="fr-FR" sz="2200" smtClean="0"/>
              <a:t>d’échappement du moteur </a:t>
            </a:r>
            <a:r>
              <a:rPr lang="fr-FR" sz="2200" dirty="0" smtClean="0"/>
              <a:t>2 temps,</a:t>
            </a:r>
            <a:endParaRPr lang="fr-FR" sz="1200" dirty="0" smtClean="0"/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IRM, …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5.3 Apparition de la résonance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Peut également engendrer des nuisances :</a:t>
            </a:r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1079500" indent="0">
              <a:buNone/>
            </a:pPr>
            <a:r>
              <a:rPr lang="fr-FR" sz="2000" dirty="0" smtClean="0"/>
              <a:t>Si une ou plusieurs sources génèrent des vibrations sur un mode propre de vibration du système, l'amplitude de la vibration du système est alors très supérieure à l'amplitude de l'excitation et peut donc en provoquer la destruction.</a:t>
            </a:r>
          </a:p>
          <a:p>
            <a:pPr marL="1079500" indent="0">
              <a:buNone/>
            </a:pPr>
            <a:endParaRPr lang="fr-FR" sz="2000" dirty="0" smtClean="0"/>
          </a:p>
          <a:p>
            <a:pPr marL="1079500" indent="0" algn="ctr">
              <a:buNone/>
            </a:pPr>
            <a:r>
              <a:rPr lang="fr-FR" sz="2400" b="1" dirty="0" smtClean="0"/>
              <a:t>L'expertise consiste à identifier les modes de vibrations du système.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Le phénomène de résonance</a:t>
            </a:r>
          </a:p>
          <a:p>
            <a:pPr marL="993775">
              <a:buNone/>
            </a:pPr>
            <a:r>
              <a:rPr lang="fr-FR" sz="3000" dirty="0" smtClean="0"/>
              <a:t>5.3 Apparition de la résonance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Pour éviter la résonance :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2068513" lvl="2" indent="-360363">
              <a:buFont typeface="Wingdings" pitchFamily="2" charset="2"/>
              <a:buChar char="Ø"/>
            </a:pPr>
            <a:r>
              <a:rPr lang="fr-FR" sz="2200" dirty="0" smtClean="0"/>
              <a:t>décaler la fréquence d'excitation, </a:t>
            </a:r>
          </a:p>
          <a:p>
            <a:pPr marL="2068513" lvl="2" indent="-360363">
              <a:buFont typeface="Wingdings" pitchFamily="2" charset="2"/>
              <a:buChar char="Ø"/>
            </a:pPr>
            <a:r>
              <a:rPr lang="fr-FR" sz="2200" dirty="0" smtClean="0"/>
              <a:t>décaler les modes propres du système par ajout de masse ou de raideur,</a:t>
            </a:r>
          </a:p>
          <a:p>
            <a:pPr marL="2068513" lvl="2" indent="-360363">
              <a:buFont typeface="Wingdings" pitchFamily="2" charset="2"/>
              <a:buChar char="Ø"/>
            </a:pPr>
            <a:r>
              <a:rPr lang="fr-FR" sz="2200" dirty="0" smtClean="0"/>
              <a:t>utiliser un absorbeur de vibration dynamique ou étouffeur de vibration</a:t>
            </a:r>
          </a:p>
          <a:p>
            <a:pPr marL="2068513" lvl="2" indent="-360363">
              <a:buFont typeface="Wingdings" pitchFamily="2" charset="2"/>
              <a:buChar char="Ø"/>
            </a:pPr>
            <a:r>
              <a:rPr lang="fr-FR" sz="2200" dirty="0" smtClean="0"/>
              <a:t>isoler la structure de la source de vibration à l'aide d'un élastomère anti-vibratile correctement dimensionné.</a:t>
            </a:r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6.1 Présentation du problème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bâtiments soumis à un séisme 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impact du phénomène de résonance</a:t>
            </a:r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7468"/>
            <a:ext cx="4216921" cy="33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004048" y="3573016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ondes sismiques =&gt; vibration du sol</a:t>
            </a:r>
          </a:p>
          <a:p>
            <a:endParaRPr lang="fr-FR" dirty="0" smtClean="0"/>
          </a:p>
          <a:p>
            <a:r>
              <a:rPr lang="fr-FR" b="1" dirty="0" smtClean="0"/>
              <a:t>Si  la fréquence du mouvement sismique est proche de la fréquence propre du bâtiment, l’amplitude des oscillations est</a:t>
            </a:r>
          </a:p>
          <a:p>
            <a:r>
              <a:rPr lang="fr-FR" b="1" dirty="0" smtClean="0"/>
              <a:t>amplifiée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6.1 Présentation du problème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bâtiments soumis à un séisme 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Fréquence propre d’un bâtiment : 1 à 10 Hz</a:t>
            </a:r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7056784" cy="31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6.1 Présentation du problème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bâtiments soumis à un séisme 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Fréquence propre d’un bâtiment : 1 à 10 Hz</a:t>
            </a:r>
          </a:p>
          <a:p>
            <a:pPr marL="1258888" indent="-179388">
              <a:buFont typeface="Arial" pitchFamily="34" charset="0"/>
              <a:buChar char="•"/>
            </a:pPr>
            <a:endParaRPr lang="fr-FR" sz="30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981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39552" y="5013176"/>
            <a:ext cx="7992888" cy="1656184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752528"/>
          </a:xfrm>
        </p:spPr>
        <p:txBody>
          <a:bodyPr/>
          <a:lstStyle/>
          <a:p>
            <a:r>
              <a:rPr lang="fr-FR" dirty="0" smtClean="0"/>
              <a:t>Introduction</a:t>
            </a:r>
          </a:p>
          <a:p>
            <a:pPr>
              <a:buNone/>
            </a:pPr>
            <a:endParaRPr lang="fr-FR" dirty="0" smtClean="0"/>
          </a:p>
          <a:p>
            <a:pPr marL="539750" indent="0">
              <a:buNone/>
            </a:pPr>
            <a:r>
              <a:rPr lang="fr-FR" dirty="0" smtClean="0"/>
              <a:t>Présentation des notions essentielles pour comprendre les phénomènes vibratoires. </a:t>
            </a:r>
          </a:p>
          <a:p>
            <a:pPr marL="539750" indent="0">
              <a:buNone/>
            </a:pPr>
            <a:r>
              <a:rPr lang="fr-FR" dirty="0" smtClean="0"/>
              <a:t>Etudes menée du point de vue :</a:t>
            </a:r>
          </a:p>
          <a:p>
            <a:pPr marL="1533525">
              <a:buFont typeface="Arial" pitchFamily="34" charset="0"/>
              <a:buChar char="•"/>
            </a:pPr>
            <a:r>
              <a:rPr lang="fr-FR" dirty="0" smtClean="0"/>
              <a:t>Temporel</a:t>
            </a:r>
          </a:p>
          <a:p>
            <a:pPr marL="1533525">
              <a:buFont typeface="Arial" pitchFamily="34" charset="0"/>
              <a:buChar char="•"/>
            </a:pPr>
            <a:r>
              <a:rPr lang="fr-FR" dirty="0" smtClean="0"/>
              <a:t>Fréquentiel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6.2 Modélisation d’un bâtiment à un étage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structure à portique d’un seul niveau: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notions et vocabulaire fondamental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une structure à un degré de liberté : oscillateur simple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21088"/>
            <a:ext cx="3960440" cy="24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6.2 Modélisation d’un bâtiment à un étage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structure à portique d’un seul niveau: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notions et vocabulaire fondamental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une structure à un degré de liberté : oscillateur simple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17032"/>
            <a:ext cx="4752528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2954157" cy="17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6.2 Modélisation d’un bâtiment à un étage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3000" dirty="0" smtClean="0"/>
              <a:t>structure à portique d’un seul niveau: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 notions et vocabulaire fondamental</a:t>
            </a:r>
          </a:p>
          <a:p>
            <a:pPr marL="1887538" lvl="2" indent="-179388">
              <a:buFont typeface="Wingdings" pitchFamily="2" charset="2"/>
              <a:buChar char="Ø"/>
            </a:pPr>
            <a:r>
              <a:rPr lang="fr-FR" sz="2200" dirty="0" smtClean="0"/>
              <a:t>une structure à un degré de liberté : oscillateur simple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9"/>
            <a:ext cx="26642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3231909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6.2 Modélisation d’un bâtiment à un étage</a:t>
            </a:r>
          </a:p>
          <a:p>
            <a:pPr marL="1258888" indent="-179388">
              <a:buFont typeface="Arial" pitchFamily="34" charset="0"/>
              <a:buChar char="•"/>
            </a:pPr>
            <a:r>
              <a:rPr lang="fr-FR" sz="2200" dirty="0" smtClean="0"/>
              <a:t>Modèle : barre de raideur k au bout de laquelle est fixée une masse M</a:t>
            </a:r>
          </a:p>
          <a:p>
            <a:pPr marL="1887538" lvl="2" indent="-179388">
              <a:buFont typeface="Wingdings" pitchFamily="2" charset="2"/>
              <a:buChar char="Ø"/>
            </a:pPr>
            <a:endParaRPr lang="fr-FR" sz="2200" dirty="0" smtClean="0"/>
          </a:p>
          <a:p>
            <a:pPr marL="449263" indent="0">
              <a:buNone/>
            </a:pPr>
            <a:endParaRPr lang="fr-FR" sz="1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5786"/>
            <a:ext cx="6960493" cy="37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28184" y="3429000"/>
            <a:ext cx="1800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563888" y="3429000"/>
            <a:ext cx="208823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3212976"/>
            <a:ext cx="216024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6.3 Fréquence propre de la structure</a:t>
            </a:r>
          </a:p>
          <a:p>
            <a:pPr marL="1887538" lvl="2" indent="-179388">
              <a:buNone/>
            </a:pPr>
            <a:endParaRPr lang="fr-FR" sz="22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449263" indent="0">
              <a:buNone/>
            </a:pPr>
            <a:endParaRPr lang="fr-FR" sz="1000" dirty="0" smtClean="0"/>
          </a:p>
          <a:p>
            <a:pPr marL="90488" indent="0">
              <a:buNone/>
            </a:pPr>
            <a:r>
              <a:rPr lang="fr-FR" sz="1400" b="1" dirty="0" smtClean="0"/>
              <a:t>La raideur peut être définie comme la charge entraînant un déplacement unitaire de la structure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6734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869160"/>
            <a:ext cx="1571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753100"/>
            <a:ext cx="4505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6.3 Fréquence propre de la structure</a:t>
            </a:r>
          </a:p>
          <a:p>
            <a:pPr marL="1887538" lvl="2" indent="-179388">
              <a:buNone/>
            </a:pPr>
            <a:endParaRPr lang="fr-FR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32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6.4 Conclusion</a:t>
            </a:r>
          </a:p>
          <a:p>
            <a:pPr marL="1349375" indent="-239713">
              <a:buFont typeface="Arial" pitchFamily="34" charset="0"/>
              <a:buChar char="•"/>
            </a:pPr>
            <a:r>
              <a:rPr lang="fr-FR" sz="2400" b="1" dirty="0" smtClean="0"/>
              <a:t>Résistance des constructions aux séismes :</a:t>
            </a:r>
          </a:p>
          <a:p>
            <a:pPr marL="1889125" indent="-328613">
              <a:buFont typeface="Wingdings" pitchFamily="2" charset="2"/>
              <a:buChar char="Ø"/>
            </a:pPr>
            <a:r>
              <a:rPr lang="fr-FR" sz="2000" b="1" dirty="0" smtClean="0"/>
              <a:t>Eloigner les fréquences propres de la structure de la fréquence propre dominante du sol :</a:t>
            </a:r>
          </a:p>
          <a:p>
            <a:pPr marL="2428875" indent="-328613">
              <a:buFont typeface="Courier New" pitchFamily="49" charset="0"/>
              <a:buChar char="o"/>
            </a:pPr>
            <a:r>
              <a:rPr lang="fr-FR" sz="2000" dirty="0" smtClean="0"/>
              <a:t>terrains meubles :  structures rigides (murs porteurs en béton armé)</a:t>
            </a:r>
          </a:p>
          <a:p>
            <a:pPr marL="2428875" indent="-328613">
              <a:buFont typeface="Courier New" pitchFamily="49" charset="0"/>
              <a:buChar char="o"/>
            </a:pPr>
            <a:r>
              <a:rPr lang="fr-FR" sz="2000" dirty="0" smtClean="0"/>
              <a:t>sols rocheux : structures souples (poteaux, poutres)</a:t>
            </a:r>
          </a:p>
          <a:p>
            <a:pPr marL="2428875" indent="-328613">
              <a:buFont typeface="Courier New" pitchFamily="49" charset="0"/>
              <a:buChar char="o"/>
            </a:pPr>
            <a:r>
              <a:rPr lang="fr-FR" sz="2000" dirty="0" smtClean="0"/>
              <a:t>utilisation d’appuis parasismiques</a:t>
            </a:r>
          </a:p>
          <a:p>
            <a:pPr marL="1624013">
              <a:buFont typeface="Arial" pitchFamily="34" charset="0"/>
              <a:buChar char="•"/>
            </a:pPr>
            <a:endParaRPr lang="fr-FR" sz="2000" dirty="0" smtClean="0"/>
          </a:p>
          <a:p>
            <a:pPr marL="1887538" lvl="2" indent="-179388">
              <a:buNone/>
            </a:pPr>
            <a:endParaRPr lang="fr-FR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Application</a:t>
            </a:r>
          </a:p>
          <a:p>
            <a:pPr marL="993775">
              <a:buNone/>
            </a:pPr>
            <a:r>
              <a:rPr lang="fr-FR" sz="3000" dirty="0" smtClean="0"/>
              <a:t>6.4 Conclusion</a:t>
            </a:r>
          </a:p>
          <a:p>
            <a:pPr marL="1349375" indent="-239713">
              <a:buFont typeface="Arial" pitchFamily="34" charset="0"/>
              <a:buChar char="•"/>
            </a:pPr>
            <a:r>
              <a:rPr lang="fr-FR" sz="2400" b="1" dirty="0" smtClean="0"/>
              <a:t>Résistance des constructions aux séismes :</a:t>
            </a:r>
          </a:p>
          <a:p>
            <a:pPr marL="1889125" indent="-328613">
              <a:buFont typeface="Wingdings" pitchFamily="2" charset="2"/>
              <a:buChar char="Ø"/>
            </a:pPr>
            <a:r>
              <a:rPr lang="fr-FR" sz="2000" b="1" dirty="0" smtClean="0"/>
              <a:t>Eloigner les fréquences propres de la structure de la fréquence propre dominante du sol :</a:t>
            </a:r>
          </a:p>
          <a:p>
            <a:pPr marL="2428875" indent="-328613">
              <a:buFont typeface="Courier New" pitchFamily="49" charset="0"/>
              <a:buChar char="o"/>
            </a:pPr>
            <a:r>
              <a:rPr lang="fr-FR" sz="2000" dirty="0" smtClean="0"/>
              <a:t>terrains meubles :  structures rigides (murs porteurs en béton armé)</a:t>
            </a:r>
          </a:p>
          <a:p>
            <a:pPr marL="2593975" indent="-328613">
              <a:buFont typeface="Courier New" pitchFamily="49" charset="0"/>
              <a:buChar char="o"/>
            </a:pPr>
            <a:r>
              <a:rPr lang="fr-FR" sz="2000" dirty="0" smtClean="0"/>
              <a:t>sols rocheux : structures souples (poteaux, poutres)</a:t>
            </a:r>
          </a:p>
          <a:p>
            <a:pPr marL="2593975" indent="-328613">
              <a:buFont typeface="Courier New" pitchFamily="49" charset="0"/>
              <a:buChar char="o"/>
            </a:pPr>
            <a:r>
              <a:rPr lang="fr-FR" sz="2000" dirty="0" smtClean="0"/>
              <a:t>utilisation d’appuis parasismiques</a:t>
            </a:r>
          </a:p>
          <a:p>
            <a:pPr marL="1624013">
              <a:buFont typeface="Arial" pitchFamily="34" charset="0"/>
              <a:buChar char="•"/>
            </a:pPr>
            <a:endParaRPr lang="fr-FR" sz="2000" dirty="0" smtClean="0"/>
          </a:p>
          <a:p>
            <a:pPr marL="1887538" lvl="2" indent="-179388">
              <a:buNone/>
            </a:pPr>
            <a:endParaRPr lang="fr-FR" sz="2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2229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n°1 – Application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433195" cy="461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n°1 – Application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5491519" cy="243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66305"/>
            <a:ext cx="4536504" cy="23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 defTabSz="539750">
              <a:buNone/>
            </a:pPr>
            <a:r>
              <a:rPr lang="fr-FR" dirty="0" smtClean="0"/>
              <a:t>Une vibration est un mouvement d'</a:t>
            </a:r>
            <a:r>
              <a:rPr lang="fr-FR" b="1" dirty="0" smtClean="0"/>
              <a:t>oscillation autour d'une position d'équilibre stable.</a:t>
            </a:r>
          </a:p>
          <a:p>
            <a:pPr marL="539750" indent="0" defTabSz="539750">
              <a:spcBef>
                <a:spcPts val="0"/>
              </a:spcBef>
              <a:buNone/>
            </a:pPr>
            <a:endParaRPr lang="fr-FR" sz="2000" b="1" dirty="0" smtClean="0"/>
          </a:p>
          <a:p>
            <a:pPr marL="1258888" indent="-358775" defTabSz="539750">
              <a:spcBef>
                <a:spcPts val="0"/>
              </a:spcBef>
              <a:buFont typeface="Arial" pitchFamily="34" charset="0"/>
              <a:buChar char="•"/>
            </a:pPr>
            <a:r>
              <a:rPr lang="fr-FR" b="1" dirty="0" smtClean="0"/>
              <a:t>Libre</a:t>
            </a:r>
          </a:p>
          <a:p>
            <a:pPr marL="1258888" indent="-358775" defTabSz="539750">
              <a:spcBef>
                <a:spcPts val="0"/>
              </a:spcBef>
              <a:buFont typeface="Arial" pitchFamily="34" charset="0"/>
              <a:buChar char="•"/>
            </a:pPr>
            <a:r>
              <a:rPr lang="fr-FR" b="1" dirty="0" smtClean="0"/>
              <a:t>Forcée</a:t>
            </a:r>
          </a:p>
          <a:p>
            <a:pPr marL="539750" indent="0" defTabSz="539750">
              <a:spcBef>
                <a:spcPts val="0"/>
              </a:spcBef>
              <a:buFont typeface="Arial" pitchFamily="34" charset="0"/>
              <a:buChar char="•"/>
            </a:pPr>
            <a:endParaRPr lang="fr-FR" b="1" dirty="0" smtClean="0"/>
          </a:p>
          <a:p>
            <a:pPr marL="539750" indent="0" defTabSz="539750"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n°1 – Application 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067797" cy="23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744616" cy="17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429000"/>
            <a:ext cx="84560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611560" y="4077072"/>
            <a:ext cx="2232248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5445224"/>
            <a:ext cx="2232248" cy="288032"/>
          </a:xfrm>
          <a:prstGeom prst="roundRect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masse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 algn="ctr">
              <a:buNone/>
            </a:pPr>
            <a:r>
              <a:rPr lang="fr-FR" sz="4000" dirty="0" smtClean="0">
                <a:hlinkClick r:id="rId2" action="ppaction://hlinkfile"/>
              </a:rPr>
              <a:t>Vidéo</a:t>
            </a:r>
            <a:endParaRPr lang="fr-FR" sz="4000" dirty="0" smtClean="0"/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2800" dirty="0" smtClean="0"/>
              <a:t>190 cycles par minute =&gt; résonnance maquette de gauche</a:t>
            </a:r>
          </a:p>
          <a:p>
            <a:pPr marL="0" lvl="2" indent="0"/>
            <a:r>
              <a:rPr lang="fr-FR" sz="2800" dirty="0" smtClean="0"/>
              <a:t>260 cycles par minute =&gt; résonnance maquette de droite</a:t>
            </a:r>
          </a:p>
          <a:p>
            <a:pPr marL="0" lvl="2" indent="0"/>
            <a:endParaRPr lang="fr-FR" sz="2800" dirty="0" smtClean="0"/>
          </a:p>
          <a:p>
            <a:pPr marL="0" lvl="2" indent="0" algn="ctr">
              <a:buNone/>
            </a:pPr>
            <a:r>
              <a:rPr lang="fr-FR" sz="2800" dirty="0" smtClean="0"/>
              <a:t>Quelle est la maquette qui supporte la masse la plus importante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5184576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masse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 algn="ctr">
              <a:buNone/>
            </a:pPr>
            <a:r>
              <a:rPr lang="fr-FR" sz="2800" dirty="0" smtClean="0"/>
              <a:t>Quelle est la maquette qui supporte la masse la plus importante ?</a:t>
            </a:r>
          </a:p>
          <a:p>
            <a:pPr marL="0" lvl="2" indent="0" algn="ctr">
              <a:buNone/>
            </a:pPr>
            <a:endParaRPr lang="fr-FR" sz="2800" dirty="0" smtClean="0"/>
          </a:p>
          <a:p>
            <a:pPr marL="0" lvl="2" indent="0" algn="ctr">
              <a:buNone/>
            </a:pPr>
            <a:endParaRPr lang="fr-FR" sz="2800" dirty="0" smtClean="0"/>
          </a:p>
          <a:p>
            <a:pPr marL="0" lvl="2" indent="0" algn="ctr">
              <a:buNone/>
            </a:pPr>
            <a:endParaRPr lang="fr-FR" sz="2800" dirty="0" smtClean="0"/>
          </a:p>
          <a:p>
            <a:pPr marL="449263" lvl="2" indent="-449263">
              <a:buFont typeface="Wingdings" pitchFamily="2" charset="2"/>
              <a:buChar char="Ø"/>
            </a:pPr>
            <a:r>
              <a:rPr lang="fr-FR" sz="2800" dirty="0" smtClean="0"/>
              <a:t>M grand =&gt; f petit  donc  : </a:t>
            </a:r>
          </a:p>
          <a:p>
            <a:pPr marL="449263" lvl="2" indent="-449263" algn="ctr">
              <a:buNone/>
            </a:pPr>
            <a:r>
              <a:rPr lang="fr-FR" sz="2800" dirty="0" smtClean="0"/>
              <a:t>la maquette de gauche supporte la masse la plus importante (f = 190 cycles/mn)</a:t>
            </a:r>
          </a:p>
          <a:p>
            <a:pPr marL="0" lvl="2" indent="0" algn="ctr">
              <a:buNone/>
            </a:pPr>
            <a:endParaRPr lang="fr-FR" sz="28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6734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hauteur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 algn="ctr">
              <a:buNone/>
            </a:pPr>
            <a:r>
              <a:rPr lang="fr-FR" sz="4000" dirty="0" smtClean="0">
                <a:hlinkClick r:id="rId2" action="ppaction://hlinkfile"/>
              </a:rPr>
              <a:t>Vidéo</a:t>
            </a:r>
            <a:endParaRPr lang="fr-FR" sz="4000" dirty="0" smtClean="0"/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2800" dirty="0" smtClean="0"/>
              <a:t>190 cycles par minute =&gt; résonnance maquette de gauche</a:t>
            </a:r>
          </a:p>
          <a:p>
            <a:pPr marL="0" lvl="2" indent="0"/>
            <a:r>
              <a:rPr lang="fr-FR" sz="2800" dirty="0" smtClean="0"/>
              <a:t>&gt;190 cycles par minute =&gt; résonnance maquette de droite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dirty="0" smtClean="0"/>
              <a:t>Calculer le rapport des raideurs entre les deux maquettes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hauteur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/>
            <a:r>
              <a:rPr lang="fr-FR" sz="2800" dirty="0" smtClean="0"/>
              <a:t>190 cycles par minute =&gt; résonnance maquette de gauche</a:t>
            </a:r>
          </a:p>
          <a:p>
            <a:pPr marL="0" lvl="2" indent="0"/>
            <a:r>
              <a:rPr lang="fr-FR" sz="2800" dirty="0" smtClean="0"/>
              <a:t>&gt;190 cycles par minute =&gt; résonnance maquette de droite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dirty="0" smtClean="0"/>
              <a:t>Calculer le rapport des raideurs entre les deux maquettes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95" y="4715852"/>
            <a:ext cx="3171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752103" y="4859868"/>
            <a:ext cx="0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2552303" y="5291916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60215" y="572396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250mm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36512" y="557994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350mm</a:t>
            </a:r>
            <a:endParaRPr lang="fr-F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1571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5292080" y="5445224"/>
          <a:ext cx="3211993" cy="1152128"/>
        </p:xfrm>
        <a:graphic>
          <a:graphicData uri="http://schemas.openxmlformats.org/presentationml/2006/ole">
            <p:oleObj spid="_x0000_s1027" name="Équation" r:id="rId5" imgW="1168200" imgH="4190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11561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46178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hauteur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/>
            <a:r>
              <a:rPr lang="fr-FR" sz="2800" dirty="0" smtClean="0"/>
              <a:t>190 cycles par minute =&gt; résonnance maquette de gauche</a:t>
            </a:r>
          </a:p>
          <a:p>
            <a:pPr marL="0" lvl="2" indent="0"/>
            <a:r>
              <a:rPr lang="fr-FR" sz="2800" dirty="0" smtClean="0"/>
              <a:t>&gt;190 cycles par minute =&gt; résonnance maquette de droite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dirty="0" smtClean="0"/>
              <a:t>calculer le rapport des fréquences propres entre les deux maquettes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4305300" y="5517232"/>
          <a:ext cx="4467225" cy="1292225"/>
        </p:xfrm>
        <a:graphic>
          <a:graphicData uri="http://schemas.openxmlformats.org/presentationml/2006/ole">
            <p:oleObj spid="_x0000_s2050" name="Équation" r:id="rId3" imgW="1625400" imgH="469800" progId="Equation.3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14321" r="60407"/>
          <a:stretch>
            <a:fillRect/>
          </a:stretch>
        </p:blipFill>
        <p:spPr bwMode="auto">
          <a:xfrm>
            <a:off x="4860032" y="4293096"/>
            <a:ext cx="2666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095" y="4715852"/>
            <a:ext cx="3171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flipV="1">
            <a:off x="752103" y="4859868"/>
            <a:ext cx="0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552303" y="5291916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0215" y="572396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250mm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-36512" y="557994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350mm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11561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046178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hauteur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/>
            <a:r>
              <a:rPr lang="fr-FR" sz="2800" dirty="0" smtClean="0"/>
              <a:t>190 cycles par minute =&gt; résonnance maquette de gauche</a:t>
            </a:r>
          </a:p>
          <a:p>
            <a:pPr marL="0" lvl="2" indent="0"/>
            <a:r>
              <a:rPr lang="fr-FR" sz="2800" dirty="0" smtClean="0"/>
              <a:t>&gt;190 cycles par minute =&gt; résonnance maquette de droite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dirty="0" smtClean="0"/>
              <a:t>En déduire le nombre de cycle par minutes nécessaire pour faire entrer la deuxième maquette en résonance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4716016" y="5013176"/>
          <a:ext cx="3943350" cy="1152525"/>
        </p:xfrm>
        <a:graphic>
          <a:graphicData uri="http://schemas.openxmlformats.org/presentationml/2006/ole">
            <p:oleObj spid="_x0000_s3074" name="Équation" r:id="rId3" imgW="1434960" imgH="419040" progId="Equation.3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95" y="4715852"/>
            <a:ext cx="3171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 flipV="1">
            <a:off x="752103" y="4859868"/>
            <a:ext cx="0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552303" y="5291916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60215" y="572396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250mm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-36512" y="557994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350mm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15616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046178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section des poteaux porteurs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 algn="ctr">
              <a:buNone/>
            </a:pPr>
            <a:r>
              <a:rPr lang="fr-FR" sz="4000" dirty="0" smtClean="0">
                <a:hlinkClick r:id="rId2" action="ppaction://hlinkfile"/>
              </a:rPr>
              <a:t>Vidéo</a:t>
            </a:r>
            <a:endParaRPr lang="fr-FR" sz="4000" dirty="0" smtClean="0"/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2800" dirty="0" smtClean="0"/>
              <a:t>150 cycles par minute =&gt; résonnance maquette de droite</a:t>
            </a:r>
          </a:p>
          <a:p>
            <a:pPr marL="0" lvl="2" indent="0"/>
            <a:r>
              <a:rPr lang="fr-FR" sz="2800" dirty="0" smtClean="0"/>
              <a:t>170 cycles par minute =&gt; résonnance maquette de gauche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dirty="0" smtClean="0"/>
              <a:t>Déterminer la maquette dont les poteaux ont été renforcés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section des poteaux porteurs</a:t>
            </a:r>
          </a:p>
          <a:p>
            <a:pPr marL="0" lvl="2" indent="0">
              <a:buNone/>
            </a:pPr>
            <a:endParaRPr lang="fr-FR" sz="1200" dirty="0" smtClean="0"/>
          </a:p>
          <a:p>
            <a:pPr marL="0" lvl="2" indent="0"/>
            <a:r>
              <a:rPr lang="fr-FR" sz="2800" dirty="0" smtClean="0"/>
              <a:t>150 cycles par minute =&gt; résonnance maquette de droite</a:t>
            </a:r>
          </a:p>
          <a:p>
            <a:pPr marL="0" lvl="2" indent="0"/>
            <a:r>
              <a:rPr lang="fr-FR" sz="2800" dirty="0" smtClean="0"/>
              <a:t>170 cycles par minute =&gt; résonnance maquette de gauche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2800" dirty="0" smtClean="0"/>
              <a:t>Déterminer la maquette dont les poteaux ont été renforcés</a:t>
            </a:r>
            <a:endParaRPr lang="fr-FR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1571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517232"/>
            <a:ext cx="4505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15120" r="71129"/>
          <a:stretch>
            <a:fillRect/>
          </a:stretch>
        </p:blipFill>
        <p:spPr bwMode="auto">
          <a:xfrm>
            <a:off x="683568" y="4509120"/>
            <a:ext cx="1944216" cy="12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53465" t="21278" b="23283"/>
          <a:stretch>
            <a:fillRect/>
          </a:stretch>
        </p:blipFill>
        <p:spPr bwMode="auto">
          <a:xfrm>
            <a:off x="323528" y="5805264"/>
            <a:ext cx="31337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772816"/>
            <a:ext cx="8784976" cy="4248472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  <a:p>
            <a:pPr marL="539750" indent="0" defTabSz="539750">
              <a:spcBef>
                <a:spcPts val="0"/>
              </a:spcBef>
              <a:buNone/>
            </a:pPr>
            <a:r>
              <a:rPr lang="fr-FR" dirty="0" smtClean="0"/>
              <a:t>Un mouvement d’oscillation est un mouvement ou une fluctuation </a:t>
            </a:r>
            <a:r>
              <a:rPr lang="fr-FR" b="1" dirty="0" smtClean="0"/>
              <a:t>périodique.</a:t>
            </a:r>
          </a:p>
          <a:p>
            <a:pPr marL="539750" indent="0" defTabSz="539750">
              <a:buNone/>
            </a:pPr>
            <a:r>
              <a:rPr lang="fr-FR" dirty="0" smtClean="0"/>
              <a:t>L’amplitude du mouvement est :</a:t>
            </a:r>
          </a:p>
          <a:p>
            <a:pPr marL="1349375" indent="-449263" defTabSz="539750">
              <a:buFont typeface="Arial" pitchFamily="34" charset="0"/>
              <a:buChar char="•"/>
            </a:pPr>
            <a:r>
              <a:rPr lang="fr-FR" dirty="0" smtClean="0"/>
              <a:t>constante </a:t>
            </a:r>
          </a:p>
          <a:p>
            <a:pPr marL="1349375" indent="-449263" defTabSz="539750">
              <a:buFont typeface="Arial" pitchFamily="34" charset="0"/>
              <a:buChar char="•"/>
            </a:pPr>
            <a:r>
              <a:rPr lang="fr-FR" dirty="0" smtClean="0"/>
              <a:t>amortie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de la section des poteaux porteurs</a:t>
            </a:r>
          </a:p>
          <a:p>
            <a:pPr marL="0" lvl="2" indent="0">
              <a:buNone/>
            </a:pPr>
            <a:endParaRPr lang="fr-FR" sz="1200" dirty="0" smtClean="0"/>
          </a:p>
          <a:p>
            <a:pPr marL="0" lvl="2" indent="0"/>
            <a:r>
              <a:rPr lang="fr-FR" sz="2000" dirty="0" smtClean="0"/>
              <a:t>150 cycles par minute =&gt; résonnance maquette de droite</a:t>
            </a:r>
          </a:p>
          <a:p>
            <a:pPr marL="0" lvl="2" indent="0"/>
            <a:r>
              <a:rPr lang="fr-FR" sz="2000" dirty="0" smtClean="0"/>
              <a:t>170 cycles par minute =&gt; résonnance maquette de gauche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2000" dirty="0" smtClean="0"/>
              <a:t>Déterminer la maquette dont les poteaux ont été renforcés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16558"/>
            <a:ext cx="8424936" cy="27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7112"/>
            <a:ext cx="2470373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14321" r="73267"/>
          <a:stretch>
            <a:fillRect/>
          </a:stretch>
        </p:blipFill>
        <p:spPr bwMode="auto">
          <a:xfrm>
            <a:off x="5508104" y="4293096"/>
            <a:ext cx="2808312" cy="1909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323528" y="3212976"/>
            <a:ext cx="6408712" cy="432048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du matériau des poteaux porteurs</a:t>
            </a:r>
          </a:p>
          <a:p>
            <a:pPr marL="0" lvl="2" indent="0">
              <a:buNone/>
            </a:pPr>
            <a:endParaRPr lang="fr-FR" sz="4000" dirty="0" smtClean="0"/>
          </a:p>
          <a:p>
            <a:pPr marL="0" lvl="2" indent="0" algn="ctr">
              <a:buNone/>
            </a:pPr>
            <a:r>
              <a:rPr lang="fr-FR" sz="4000" dirty="0" smtClean="0">
                <a:hlinkClick r:id="rId2" action="ppaction://hlinkfile"/>
              </a:rPr>
              <a:t>Vidéo</a:t>
            </a:r>
            <a:endParaRPr lang="fr-FR" sz="4000" dirty="0" smtClean="0"/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2800" dirty="0" smtClean="0"/>
              <a:t>140 cycles par minute =&gt; résonnance maquette de droite</a:t>
            </a:r>
          </a:p>
          <a:p>
            <a:pPr marL="1349375" lvl="2" indent="0">
              <a:buFont typeface="Wingdings" pitchFamily="2" charset="2"/>
              <a:buChar char="Ø"/>
            </a:pPr>
            <a:r>
              <a:rPr lang="fr-FR" sz="2800" dirty="0" smtClean="0"/>
              <a:t>Polycarbonate</a:t>
            </a:r>
          </a:p>
          <a:p>
            <a:pPr marL="0" lvl="2" indent="0"/>
            <a:r>
              <a:rPr lang="fr-FR" sz="2800" dirty="0" smtClean="0"/>
              <a:t>300 cycles par minute =&gt; résonnance maquette de gauche</a:t>
            </a:r>
          </a:p>
          <a:p>
            <a:pPr marL="1349375" lvl="2" indent="0">
              <a:buFont typeface="Wingdings" pitchFamily="2" charset="2"/>
              <a:buChar char="Ø"/>
            </a:pPr>
            <a:r>
              <a:rPr lang="fr-FR" sz="2800" dirty="0" smtClean="0"/>
              <a:t>Acier galvanisé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du matériau des poteaux porteurs</a:t>
            </a:r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2800" dirty="0" smtClean="0"/>
              <a:t>140 cycles par minute =&gt; résonnance maquette de droite</a:t>
            </a:r>
          </a:p>
          <a:p>
            <a:pPr marL="1349375" lvl="2" indent="0">
              <a:buFont typeface="Wingdings" pitchFamily="2" charset="2"/>
              <a:buChar char="Ø"/>
            </a:pPr>
            <a:r>
              <a:rPr lang="fr-FR" sz="2800" dirty="0" smtClean="0"/>
              <a:t>Polycarbonate</a:t>
            </a:r>
          </a:p>
          <a:p>
            <a:pPr marL="0" lvl="2" indent="0"/>
            <a:r>
              <a:rPr lang="fr-FR" sz="2800" dirty="0" smtClean="0"/>
              <a:t>300 cycles par minute =&gt; résonnance maquette de gauche</a:t>
            </a:r>
          </a:p>
          <a:p>
            <a:pPr marL="1349375" lvl="2" indent="0">
              <a:buFont typeface="Wingdings" pitchFamily="2" charset="2"/>
              <a:buChar char="Ø"/>
            </a:pPr>
            <a:r>
              <a:rPr lang="fr-FR" sz="2800" dirty="0" smtClean="0"/>
              <a:t>Acier galvanisé</a:t>
            </a:r>
          </a:p>
          <a:p>
            <a:pPr marL="1349375" lvl="2" indent="0">
              <a:buFont typeface="Wingdings" pitchFamily="2" charset="2"/>
              <a:buChar char="Ø"/>
            </a:pPr>
            <a:endParaRPr lang="fr-FR" sz="2800" dirty="0" smtClean="0"/>
          </a:p>
          <a:p>
            <a:pPr marL="0" lvl="2" indent="0">
              <a:buNone/>
            </a:pPr>
            <a:r>
              <a:rPr lang="fr-FR" sz="2600" dirty="0" smtClean="0"/>
              <a:t>Déterminer le rapport entre les modules E des deux matériaux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endParaRPr lang="fr-FR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004741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du matériau des poteaux porteurs</a:t>
            </a:r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1800" b="1" dirty="0" smtClean="0"/>
              <a:t>140 cycles par minute =&gt; résonnance maquette de droite (Polycarbonate)</a:t>
            </a:r>
          </a:p>
          <a:p>
            <a:pPr marL="0" lvl="2" indent="0"/>
            <a:r>
              <a:rPr lang="fr-FR" sz="1800" b="1" dirty="0" smtClean="0"/>
              <a:t>300 cycles par minute =&gt; résonnance maquette de gauche (Acier galvanisé)</a:t>
            </a:r>
          </a:p>
          <a:p>
            <a:pPr marL="1349375" lvl="2" indent="0">
              <a:buFont typeface="Wingdings" pitchFamily="2" charset="2"/>
              <a:buChar char="Ø"/>
            </a:pPr>
            <a:endParaRPr lang="fr-FR" sz="1000" b="1" dirty="0" smtClean="0"/>
          </a:p>
          <a:p>
            <a:pPr marL="0" lvl="2" indent="0" algn="ctr">
              <a:buNone/>
            </a:pPr>
            <a:r>
              <a:rPr lang="fr-FR" sz="1800" b="1" dirty="0" smtClean="0"/>
              <a:t>Déterminer le rapport entre les modules E des deux matériaux</a:t>
            </a:r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4321" r="73267"/>
          <a:stretch>
            <a:fillRect/>
          </a:stretch>
        </p:blipFill>
        <p:spPr bwMode="auto">
          <a:xfrm>
            <a:off x="5508104" y="4221088"/>
            <a:ext cx="1872208" cy="1273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4221088"/>
            <a:ext cx="1872208" cy="1146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899592" y="5661247"/>
          <a:ext cx="1728192" cy="1071479"/>
        </p:xfrm>
        <a:graphic>
          <a:graphicData uri="http://schemas.openxmlformats.org/presentationml/2006/ole">
            <p:oleObj spid="_x0000_s7170" name="Équation" r:id="rId5" imgW="634680" imgH="3934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768850" y="5568776"/>
          <a:ext cx="3351213" cy="1244600"/>
        </p:xfrm>
        <a:graphic>
          <a:graphicData uri="http://schemas.openxmlformats.org/presentationml/2006/ole">
            <p:oleObj spid="_x0000_s7171" name="Équation" r:id="rId6" imgW="1231560" imgH="45720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340768"/>
            <a:ext cx="8784976" cy="468052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fr-FR" sz="4000" dirty="0" smtClean="0"/>
              <a:t>TD n°3 – Influence du matériau des poteaux porteurs</a:t>
            </a:r>
          </a:p>
          <a:p>
            <a:pPr marL="0" lvl="2" indent="0" algn="ctr">
              <a:buNone/>
            </a:pPr>
            <a:endParaRPr lang="fr-FR" sz="1800" dirty="0" smtClean="0"/>
          </a:p>
          <a:p>
            <a:pPr marL="0" lvl="2" indent="0"/>
            <a:r>
              <a:rPr lang="fr-FR" sz="1800" b="1" dirty="0" smtClean="0"/>
              <a:t>140 cycles par minute =&gt; résonnance maquette de droite (Polycarbonate)</a:t>
            </a:r>
          </a:p>
          <a:p>
            <a:pPr marL="0" lvl="2" indent="0"/>
            <a:r>
              <a:rPr lang="fr-FR" sz="1800" b="1" dirty="0" smtClean="0"/>
              <a:t>300 cycles par minute =&gt; résonnance maquette de gauche (Acier galvanisé)</a:t>
            </a:r>
          </a:p>
          <a:p>
            <a:pPr marL="1349375" lvl="2" indent="0">
              <a:buFont typeface="Wingdings" pitchFamily="2" charset="2"/>
              <a:buChar char="Ø"/>
            </a:pPr>
            <a:endParaRPr lang="fr-FR" sz="1000" b="1" dirty="0" smtClean="0"/>
          </a:p>
          <a:p>
            <a:pPr marL="0" lvl="2" indent="0" algn="ctr">
              <a:buNone/>
            </a:pPr>
            <a:r>
              <a:rPr lang="fr-FR" sz="1800" b="1" dirty="0" smtClean="0"/>
              <a:t>Déterminer le rapport entre les modules E des deux matériaux</a:t>
            </a:r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r>
              <a:rPr lang="fr-FR" sz="1800" b="1" dirty="0" smtClean="0"/>
              <a:t>Polycarbonate :  </a:t>
            </a:r>
            <a:r>
              <a:rPr lang="es-ES" sz="1800" b="1" dirty="0" smtClean="0"/>
              <a:t>Module de Young = 2000 MPA</a:t>
            </a:r>
          </a:p>
          <a:p>
            <a:pPr marL="0" lvl="2" indent="0" algn="ctr">
              <a:buNone/>
            </a:pPr>
            <a:r>
              <a:rPr lang="fr-FR" sz="1800" b="1" dirty="0" smtClean="0"/>
              <a:t>Acier :  </a:t>
            </a:r>
            <a:r>
              <a:rPr lang="es-ES" sz="1800" b="1" dirty="0" smtClean="0"/>
              <a:t>Module de Young = 210 000 MPA</a:t>
            </a:r>
          </a:p>
          <a:p>
            <a:pPr marL="0" lvl="2" indent="0" algn="ctr">
              <a:buNone/>
            </a:pPr>
            <a:r>
              <a:rPr lang="es-ES" sz="1800" b="1" dirty="0" err="1" smtClean="0"/>
              <a:t>Aluminium</a:t>
            </a:r>
            <a:r>
              <a:rPr lang="es-ES" sz="1800" b="1" dirty="0" smtClean="0"/>
              <a:t> : Module de Young =  70000 </a:t>
            </a:r>
            <a:r>
              <a:rPr lang="es-ES" sz="1800" b="1" dirty="0" err="1" smtClean="0"/>
              <a:t>Mpa</a:t>
            </a:r>
            <a:endParaRPr lang="fr-FR" sz="1800" b="1" dirty="0" smtClean="0"/>
          </a:p>
          <a:p>
            <a:pPr marL="0" lvl="2" indent="0" algn="ctr">
              <a:buNone/>
            </a:pPr>
            <a:endParaRPr lang="fr-FR" sz="1800" b="1" dirty="0" smtClean="0"/>
          </a:p>
          <a:p>
            <a:pPr marL="0" lvl="2" indent="0" algn="ctr">
              <a:buNone/>
            </a:pPr>
            <a:r>
              <a:rPr lang="fr-FR" sz="1000" dirty="0" smtClean="0"/>
              <a:t/>
            </a:r>
            <a:br>
              <a:rPr lang="fr-FR" sz="1000" dirty="0" smtClean="0"/>
            </a:br>
            <a:endParaRPr lang="fr-FR" dirty="0" smtClean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097088" y="4221163"/>
          <a:ext cx="4872037" cy="1347787"/>
        </p:xfrm>
        <a:graphic>
          <a:graphicData uri="http://schemas.openxmlformats.org/presentationml/2006/ole">
            <p:oleObj spid="_x0000_s8195" name="Équation" r:id="rId3" imgW="1790640" imgH="49500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772816"/>
            <a:ext cx="8784976" cy="4248472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Notion de vibration</a:t>
            </a:r>
          </a:p>
          <a:p>
            <a:pPr marL="539750" indent="0" defTabSz="539750">
              <a:buNone/>
            </a:pPr>
            <a:endParaRPr lang="fr-FR" dirty="0" smtClean="0"/>
          </a:p>
        </p:txBody>
      </p:sp>
    </p:spTree>
    <p:controls>
      <p:control spid="214018" name="ShockwaveFlash1" r:id="rId2" imgW="9144018" imgH="4508582"/>
    </p:controls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1981</Words>
  <Application>Microsoft Office PowerPoint</Application>
  <PresentationFormat>Affichage à l'écran (4:3)</PresentationFormat>
  <Paragraphs>453</Paragraphs>
  <Slides>84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111</cp:revision>
  <dcterms:created xsi:type="dcterms:W3CDTF">2011-05-23T08:41:01Z</dcterms:created>
  <dcterms:modified xsi:type="dcterms:W3CDTF">2012-01-29T21:30:31Z</dcterms:modified>
</cp:coreProperties>
</file>