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98" r:id="rId15"/>
    <p:sldId id="270" r:id="rId16"/>
    <p:sldId id="297" r:id="rId17"/>
    <p:sldId id="300" r:id="rId18"/>
    <p:sldId id="271" r:id="rId19"/>
    <p:sldId id="272" r:id="rId20"/>
    <p:sldId id="273" r:id="rId21"/>
    <p:sldId id="274" r:id="rId22"/>
    <p:sldId id="299" r:id="rId23"/>
    <p:sldId id="276" r:id="rId24"/>
    <p:sldId id="278" r:id="rId25"/>
    <p:sldId id="279" r:id="rId26"/>
    <p:sldId id="280" r:id="rId27"/>
    <p:sldId id="301" r:id="rId28"/>
    <p:sldId id="281" r:id="rId29"/>
    <p:sldId id="283" r:id="rId30"/>
    <p:sldId id="282" r:id="rId31"/>
    <p:sldId id="284" r:id="rId32"/>
    <p:sldId id="285" r:id="rId33"/>
    <p:sldId id="286" r:id="rId34"/>
    <p:sldId id="287" r:id="rId35"/>
    <p:sldId id="288" r:id="rId36"/>
    <p:sldId id="290" r:id="rId37"/>
    <p:sldId id="292" r:id="rId38"/>
    <p:sldId id="289" r:id="rId39"/>
    <p:sldId id="291" r:id="rId40"/>
    <p:sldId id="293" r:id="rId41"/>
    <p:sldId id="294" r:id="rId42"/>
    <p:sldId id="295" r:id="rId43"/>
    <p:sldId id="296" r:id="rId4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4F81BD"/>
    <a:srgbClr val="FFC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4420-6A29-4B40-8EC0-C80D491ED9D4}" type="datetimeFigureOut">
              <a:rPr lang="fr-FR" smtClean="0"/>
              <a:pPr/>
              <a:t>20/01/2012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1A12-53A8-4B54-BFC4-1F93EC38C3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4420-6A29-4B40-8EC0-C80D491ED9D4}" type="datetimeFigureOut">
              <a:rPr lang="fr-FR" smtClean="0"/>
              <a:pPr/>
              <a:t>20/01/2012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1A12-53A8-4B54-BFC4-1F93EC38C3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4420-6A29-4B40-8EC0-C80D491ED9D4}" type="datetimeFigureOut">
              <a:rPr lang="fr-FR" smtClean="0"/>
              <a:pPr/>
              <a:t>20/01/2012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1A12-53A8-4B54-BFC4-1F93EC38C3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420888"/>
            <a:ext cx="8784976" cy="4248472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>
                <a:latin typeface="Arial" pitchFamily="34" charset="0"/>
                <a:cs typeface="Arial" pitchFamily="34" charset="0"/>
              </a:defRPr>
            </a:lvl1pPr>
            <a:lvl2pPr>
              <a:buFont typeface="Calibri" pitchFamily="34" charset="0"/>
              <a:buChar char="●"/>
              <a:defRPr/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420888"/>
            <a:ext cx="8784976" cy="4248472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>
                <a:latin typeface="Arial" pitchFamily="34" charset="0"/>
                <a:cs typeface="Arial" pitchFamily="34" charset="0"/>
              </a:defRPr>
            </a:lvl1pPr>
            <a:lvl2pPr>
              <a:buFont typeface="Calibri" pitchFamily="34" charset="0"/>
              <a:buChar char="●"/>
              <a:defRPr/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420888"/>
            <a:ext cx="8784976" cy="4248472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>
                <a:latin typeface="Arial" pitchFamily="34" charset="0"/>
                <a:cs typeface="Arial" pitchFamily="34" charset="0"/>
              </a:defRPr>
            </a:lvl1pPr>
            <a:lvl2pPr>
              <a:buFont typeface="Calibri" pitchFamily="34" charset="0"/>
              <a:buChar char="●"/>
              <a:defRPr/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420888"/>
            <a:ext cx="8784976" cy="4248472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>
                <a:latin typeface="Arial" pitchFamily="34" charset="0"/>
                <a:cs typeface="Arial" pitchFamily="34" charset="0"/>
              </a:defRPr>
            </a:lvl1pPr>
            <a:lvl2pPr>
              <a:buFont typeface="Calibri" pitchFamily="34" charset="0"/>
              <a:buChar char="●"/>
              <a:defRPr/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420888"/>
            <a:ext cx="8784976" cy="4248472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>
                <a:latin typeface="Arial" pitchFamily="34" charset="0"/>
                <a:cs typeface="Arial" pitchFamily="34" charset="0"/>
              </a:defRPr>
            </a:lvl1pPr>
            <a:lvl2pPr>
              <a:buFont typeface="Calibri" pitchFamily="34" charset="0"/>
              <a:buChar char="●"/>
              <a:defRPr/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4420-6A29-4B40-8EC0-C80D491ED9D4}" type="datetimeFigureOut">
              <a:rPr lang="fr-FR" smtClean="0"/>
              <a:pPr/>
              <a:t>20/01/2012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1A12-53A8-4B54-BFC4-1F93EC38C3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4420-6A29-4B40-8EC0-C80D491ED9D4}" type="datetimeFigureOut">
              <a:rPr lang="fr-FR" smtClean="0"/>
              <a:pPr/>
              <a:t>20/01/2012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1A12-53A8-4B54-BFC4-1F93EC38C3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4420-6A29-4B40-8EC0-C80D491ED9D4}" type="datetimeFigureOut">
              <a:rPr lang="fr-FR" smtClean="0"/>
              <a:pPr/>
              <a:t>20/01/2012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1A12-53A8-4B54-BFC4-1F93EC38C3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4420-6A29-4B40-8EC0-C80D491ED9D4}" type="datetimeFigureOut">
              <a:rPr lang="fr-FR" smtClean="0"/>
              <a:pPr/>
              <a:t>20/01/2012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1A12-53A8-4B54-BFC4-1F93EC38C3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4420-6A29-4B40-8EC0-C80D491ED9D4}" type="datetimeFigureOut">
              <a:rPr lang="fr-FR" smtClean="0"/>
              <a:pPr/>
              <a:t>20/01/2012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1A12-53A8-4B54-BFC4-1F93EC38C3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4420-6A29-4B40-8EC0-C80D491ED9D4}" type="datetimeFigureOut">
              <a:rPr lang="fr-FR" smtClean="0"/>
              <a:pPr/>
              <a:t>20/01/2012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1A12-53A8-4B54-BFC4-1F93EC38C3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4420-6A29-4B40-8EC0-C80D491ED9D4}" type="datetimeFigureOut">
              <a:rPr lang="fr-FR" smtClean="0"/>
              <a:pPr/>
              <a:t>20/01/2012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1A12-53A8-4B54-BFC4-1F93EC38C3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4420-6A29-4B40-8EC0-C80D491ED9D4}" type="datetimeFigureOut">
              <a:rPr lang="fr-FR" smtClean="0"/>
              <a:pPr/>
              <a:t>20/01/2012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1A12-53A8-4B54-BFC4-1F93EC38C3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A4420-6A29-4B40-8EC0-C80D491ED9D4}" type="datetimeFigureOut">
              <a:rPr lang="fr-FR" smtClean="0"/>
              <a:pPr/>
              <a:t>20/01/2012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E1A12-53A8-4B54-BFC4-1F93EC38C3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3068959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ET22</a:t>
            </a:r>
          </a:p>
          <a:p>
            <a:pPr algn="ctr"/>
            <a:r>
              <a:rPr lang="fr-FR" sz="3600" b="1" dirty="0" smtClean="0"/>
              <a:t>Fonctionnement temporel et fréquentiel d'un système</a:t>
            </a:r>
          </a:p>
          <a:p>
            <a:pPr algn="ctr"/>
            <a:endParaRPr lang="fr-FR" sz="3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9024" y="1340768"/>
            <a:ext cx="8784976" cy="475252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3"/>
            </a:pPr>
            <a:r>
              <a:rPr lang="fr-FR" dirty="0" smtClean="0"/>
              <a:t>Fonctionnement</a:t>
            </a:r>
          </a:p>
          <a:p>
            <a:pPr algn="ctr">
              <a:buFont typeface="Symbol"/>
              <a:buChar char="Þ"/>
            </a:pPr>
            <a:endParaRPr lang="fr-FR" b="1" dirty="0" smtClean="0">
              <a:solidFill>
                <a:srgbClr val="FF0000"/>
              </a:solidFill>
            </a:endParaRPr>
          </a:p>
          <a:p>
            <a:pPr>
              <a:buFont typeface="+mj-lt"/>
              <a:buAutoNum type="arabicPeriod" startAt="2"/>
            </a:pPr>
            <a:endParaRPr lang="fr-FR" dirty="0" smtClean="0"/>
          </a:p>
          <a:p>
            <a:pPr indent="25400"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864096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4499992" y="1628800"/>
            <a:ext cx="423365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dirty="0" smtClean="0"/>
              <a:t>Diagramme de Séquence </a:t>
            </a:r>
            <a:r>
              <a:rPr lang="fr-FR" sz="2400" dirty="0" err="1" smtClean="0"/>
              <a:t>SysML</a:t>
            </a:r>
            <a:endParaRPr lang="fr-FR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9024" y="1340768"/>
            <a:ext cx="8784976" cy="475252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3"/>
            </a:pPr>
            <a:r>
              <a:rPr lang="fr-FR" dirty="0" smtClean="0"/>
              <a:t>Fonctionnement</a:t>
            </a:r>
          </a:p>
          <a:p>
            <a:pPr algn="ctr">
              <a:buNone/>
            </a:pPr>
            <a:r>
              <a:rPr lang="fr-FR" dirty="0" smtClean="0">
                <a:solidFill>
                  <a:srgbClr val="000000"/>
                </a:solidFill>
              </a:rPr>
              <a:t>Signaux sonores associés :</a:t>
            </a:r>
          </a:p>
          <a:p>
            <a:pPr algn="ctr">
              <a:buNone/>
            </a:pPr>
            <a:r>
              <a:rPr lang="fr-FR" sz="2400" dirty="0" smtClean="0">
                <a:solidFill>
                  <a:srgbClr val="000000"/>
                </a:solidFill>
              </a:rPr>
              <a:t>Différenciation combiné raccroché / combiné décroché</a:t>
            </a:r>
          </a:p>
          <a:p>
            <a:pPr>
              <a:buFont typeface="+mj-lt"/>
              <a:buAutoNum type="arabicPeriod" startAt="2"/>
            </a:pPr>
            <a:endParaRPr lang="fr-FR" dirty="0" smtClean="0"/>
          </a:p>
          <a:p>
            <a:pPr indent="25400"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24944"/>
            <a:ext cx="648072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9024" y="1340768"/>
            <a:ext cx="8784976" cy="475252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3"/>
            </a:pPr>
            <a:r>
              <a:rPr lang="fr-FR" dirty="0" smtClean="0"/>
              <a:t>Fonctionnement</a:t>
            </a:r>
          </a:p>
          <a:p>
            <a:pPr algn="ctr">
              <a:buNone/>
            </a:pPr>
            <a:r>
              <a:rPr lang="fr-FR" dirty="0" smtClean="0">
                <a:solidFill>
                  <a:srgbClr val="000000"/>
                </a:solidFill>
              </a:rPr>
              <a:t>Signaux sonores associés :</a:t>
            </a:r>
          </a:p>
          <a:p>
            <a:pPr algn="ctr">
              <a:buNone/>
            </a:pPr>
            <a:r>
              <a:rPr lang="fr-FR" sz="2400" dirty="0" smtClean="0">
                <a:solidFill>
                  <a:srgbClr val="000000"/>
                </a:solidFill>
              </a:rPr>
              <a:t>Différenciation combiné raccroché / combiné décroché</a:t>
            </a:r>
          </a:p>
          <a:p>
            <a:pPr>
              <a:buFont typeface="+mj-lt"/>
              <a:buAutoNum type="arabicPeriod" startAt="2"/>
            </a:pPr>
            <a:endParaRPr lang="fr-FR" dirty="0" smtClean="0"/>
          </a:p>
          <a:p>
            <a:pPr indent="25400"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73016"/>
            <a:ext cx="8379296" cy="208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9024" y="1340768"/>
            <a:ext cx="8784976" cy="475252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3"/>
            </a:pPr>
            <a:r>
              <a:rPr lang="fr-FR" dirty="0" smtClean="0"/>
              <a:t>Fonctionnement</a:t>
            </a:r>
          </a:p>
          <a:p>
            <a:pPr algn="ctr">
              <a:buNone/>
            </a:pPr>
            <a:r>
              <a:rPr lang="fr-FR" dirty="0" smtClean="0">
                <a:solidFill>
                  <a:srgbClr val="000000"/>
                </a:solidFill>
              </a:rPr>
              <a:t>Bande passante du RTC :</a:t>
            </a:r>
          </a:p>
          <a:p>
            <a:pPr algn="ctr">
              <a:buNone/>
            </a:pPr>
            <a:r>
              <a:rPr lang="fr-FR" sz="2400" dirty="0" smtClean="0"/>
              <a:t>Audition humaine</a:t>
            </a:r>
          </a:p>
          <a:p>
            <a:pPr indent="25400"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905125"/>
            <a:ext cx="70008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à coins arrondis 3"/>
          <p:cNvSpPr/>
          <p:nvPr/>
        </p:nvSpPr>
        <p:spPr>
          <a:xfrm>
            <a:off x="3203848" y="5157192"/>
            <a:ext cx="3168352" cy="648072"/>
          </a:xfrm>
          <a:prstGeom prst="roundRect">
            <a:avLst/>
          </a:prstGeom>
          <a:solidFill>
            <a:srgbClr val="FF0000">
              <a:alpha val="1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5220072" y="4365104"/>
            <a:ext cx="1512168" cy="432048"/>
          </a:xfrm>
          <a:prstGeom prst="wedgeRoundRectCallout">
            <a:avLst>
              <a:gd name="adj1" fmla="val -46549"/>
              <a:gd name="adj2" fmla="val 1517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Conversation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9024" y="1340768"/>
            <a:ext cx="8784976" cy="4752528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 startAt="3"/>
            </a:pPr>
            <a:r>
              <a:rPr lang="fr-FR" dirty="0" smtClean="0"/>
              <a:t>Fonctionnement</a:t>
            </a:r>
          </a:p>
          <a:p>
            <a:pPr algn="ctr">
              <a:buNone/>
            </a:pPr>
            <a:r>
              <a:rPr lang="fr-FR" dirty="0" smtClean="0">
                <a:solidFill>
                  <a:srgbClr val="000000"/>
                </a:solidFill>
              </a:rPr>
              <a:t>Bande passante du RTC :</a:t>
            </a:r>
          </a:p>
          <a:p>
            <a:pPr algn="ctr">
              <a:buNone/>
            </a:pPr>
            <a:r>
              <a:rPr lang="fr-FR" sz="2400" dirty="0" smtClean="0"/>
              <a:t>Audition humaine</a:t>
            </a:r>
          </a:p>
          <a:p>
            <a:pPr algn="ctr">
              <a:buNone/>
            </a:pPr>
            <a:endParaRPr lang="fr-FR" sz="2400" dirty="0" smtClean="0"/>
          </a:p>
          <a:p>
            <a:pPr marL="269875" indent="-269875">
              <a:buFont typeface="Arial" pitchFamily="34" charset="0"/>
              <a:buChar char="•"/>
            </a:pPr>
            <a:r>
              <a:rPr lang="fr-FR" sz="2800" dirty="0" smtClean="0"/>
              <a:t>Une plage réduite de fréquences suffit pour reconnaitre une voix.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fr-FR" sz="2800" dirty="0" smtClean="0"/>
              <a:t>Le cerveau a une capacité d'interprétation du signal qui lui permet de reconstituer la signification des phrases prononcées, même avec un signal très dégradé.</a:t>
            </a:r>
          </a:p>
          <a:p>
            <a:pPr indent="25400">
              <a:buNone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9024" y="1340768"/>
            <a:ext cx="8784976" cy="475252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3"/>
            </a:pPr>
            <a:r>
              <a:rPr lang="fr-FR" dirty="0" smtClean="0"/>
              <a:t>Fonctionnement</a:t>
            </a:r>
          </a:p>
          <a:p>
            <a:pPr algn="ctr">
              <a:buNone/>
            </a:pPr>
            <a:r>
              <a:rPr lang="fr-FR" dirty="0" smtClean="0">
                <a:solidFill>
                  <a:srgbClr val="000000"/>
                </a:solidFill>
              </a:rPr>
              <a:t>Bande passante du RTC :</a:t>
            </a:r>
          </a:p>
          <a:p>
            <a:pPr algn="ctr">
              <a:buNone/>
            </a:pPr>
            <a:r>
              <a:rPr lang="fr-FR" sz="2400" dirty="0" smtClean="0"/>
              <a:t>La norme définie par l’UIT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24944"/>
            <a:ext cx="7344816" cy="373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2699792" y="4581128"/>
            <a:ext cx="3456384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4000" dirty="0" err="1" smtClean="0"/>
              <a:t>Fmin</a:t>
            </a:r>
            <a:r>
              <a:rPr lang="fr-FR" sz="4000" dirty="0" smtClean="0"/>
              <a:t> = 300 Hz</a:t>
            </a:r>
          </a:p>
          <a:p>
            <a:r>
              <a:rPr lang="fr-FR" sz="4000" dirty="0" err="1" smtClean="0"/>
              <a:t>Fmax</a:t>
            </a:r>
            <a:r>
              <a:rPr lang="fr-FR" sz="4000" dirty="0" smtClean="0"/>
              <a:t> = 3400 Hz</a:t>
            </a:r>
            <a:endParaRPr lang="fr-FR" sz="4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9024" y="1340768"/>
            <a:ext cx="8784976" cy="475252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3"/>
            </a:pPr>
            <a:r>
              <a:rPr lang="fr-FR" dirty="0" smtClean="0"/>
              <a:t>Fonctionnement</a:t>
            </a:r>
          </a:p>
          <a:p>
            <a:pPr algn="ctr">
              <a:buNone/>
            </a:pPr>
            <a:r>
              <a:rPr lang="fr-FR" dirty="0" smtClean="0">
                <a:solidFill>
                  <a:srgbClr val="000000"/>
                </a:solidFill>
              </a:rPr>
              <a:t>Bande passante du RTC :</a:t>
            </a:r>
          </a:p>
          <a:p>
            <a:pPr algn="ctr">
              <a:buNone/>
            </a:pPr>
            <a:r>
              <a:rPr lang="fr-FR" sz="2400" dirty="0" smtClean="0"/>
              <a:t>La norme définie par l’UIT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022868"/>
            <a:ext cx="5789340" cy="383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à coins arrondis 5"/>
          <p:cNvSpPr/>
          <p:nvPr/>
        </p:nvSpPr>
        <p:spPr>
          <a:xfrm>
            <a:off x="5220072" y="3068960"/>
            <a:ext cx="936104" cy="3600400"/>
          </a:xfrm>
          <a:prstGeom prst="roundRect">
            <a:avLst/>
          </a:prstGeom>
          <a:solidFill>
            <a:srgbClr val="FF0000">
              <a:alpha val="1490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haut 6"/>
          <p:cNvSpPr/>
          <p:nvPr/>
        </p:nvSpPr>
        <p:spPr>
          <a:xfrm rot="16200000">
            <a:off x="6336196" y="3897052"/>
            <a:ext cx="288032" cy="79208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836400" y="3933056"/>
            <a:ext cx="1840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8000 échantillons</a:t>
            </a:r>
          </a:p>
          <a:p>
            <a:r>
              <a:rPr lang="fr-FR" dirty="0" smtClean="0"/>
              <a:t> par seconde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9024" y="1340768"/>
            <a:ext cx="8784976" cy="475252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3"/>
            </a:pPr>
            <a:r>
              <a:rPr lang="fr-FR" dirty="0" smtClean="0"/>
              <a:t>Fonctionnement</a:t>
            </a:r>
          </a:p>
          <a:p>
            <a:pPr algn="ctr">
              <a:buNone/>
            </a:pPr>
            <a:r>
              <a:rPr lang="fr-FR" dirty="0" smtClean="0">
                <a:solidFill>
                  <a:srgbClr val="000000"/>
                </a:solidFill>
              </a:rPr>
              <a:t>Bande passante du RTC :</a:t>
            </a:r>
          </a:p>
          <a:p>
            <a:pPr algn="ctr">
              <a:buNone/>
            </a:pPr>
            <a:r>
              <a:rPr lang="fr-FR" sz="2400" dirty="0" smtClean="0"/>
              <a:t>La norme définie par l’UIT</a:t>
            </a:r>
          </a:p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922602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9024" y="1340768"/>
            <a:ext cx="8784976" cy="475252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3"/>
            </a:pPr>
            <a:r>
              <a:rPr lang="fr-FR" dirty="0" smtClean="0"/>
              <a:t>Fonctionnement</a:t>
            </a:r>
          </a:p>
          <a:p>
            <a:pPr algn="ctr">
              <a:buNone/>
            </a:pPr>
            <a:r>
              <a:rPr lang="fr-FR" dirty="0" smtClean="0">
                <a:solidFill>
                  <a:srgbClr val="000000"/>
                </a:solidFill>
              </a:rPr>
              <a:t>Bande passante du RTC :</a:t>
            </a:r>
          </a:p>
          <a:p>
            <a:pPr algn="ctr">
              <a:buNone/>
            </a:pPr>
            <a:r>
              <a:rPr lang="fr-FR" sz="2400" dirty="0" smtClean="0"/>
              <a:t>Principe de l’échantillonnage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924944"/>
            <a:ext cx="7344816" cy="397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9024" y="1340768"/>
            <a:ext cx="8784976" cy="475252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3"/>
            </a:pPr>
            <a:r>
              <a:rPr lang="fr-FR" dirty="0" smtClean="0"/>
              <a:t>Fonctionnement</a:t>
            </a:r>
          </a:p>
          <a:p>
            <a:pPr algn="ctr">
              <a:buNone/>
            </a:pPr>
            <a:r>
              <a:rPr lang="fr-FR" dirty="0" smtClean="0">
                <a:solidFill>
                  <a:srgbClr val="000000"/>
                </a:solidFill>
              </a:rPr>
              <a:t>Bande passante du RTC :</a:t>
            </a:r>
          </a:p>
          <a:p>
            <a:pPr algn="ctr">
              <a:buNone/>
            </a:pPr>
            <a:r>
              <a:rPr lang="fr-FR" sz="2400" dirty="0" smtClean="0"/>
              <a:t>Limite de l’échantillonnage : Shannon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076240"/>
            <a:ext cx="5040560" cy="3477729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Connecteur droit avec flèche 11"/>
          <p:cNvCxnSpPr/>
          <p:nvPr/>
        </p:nvCxnSpPr>
        <p:spPr>
          <a:xfrm>
            <a:off x="2987824" y="3789040"/>
            <a:ext cx="331236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4499992" y="3717032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</a:t>
            </a:r>
            <a:endParaRPr lang="fr-FR" dirty="0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2987824" y="6381328"/>
            <a:ext cx="165618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347864" y="602128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Te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2843808" y="4149080"/>
            <a:ext cx="403244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4000" dirty="0" smtClean="0"/>
              <a:t>T ≥ 2.Te =&gt; </a:t>
            </a:r>
            <a:r>
              <a:rPr lang="fr-FR" sz="4000" dirty="0" err="1" smtClean="0"/>
              <a:t>fe</a:t>
            </a:r>
            <a:r>
              <a:rPr lang="fr-FR" sz="4000" dirty="0" smtClean="0"/>
              <a:t> ≥ 2.f</a:t>
            </a:r>
            <a:endParaRPr lang="fr-FR" sz="4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628800"/>
            <a:ext cx="8784976" cy="424847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Référence du programme</a:t>
            </a:r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9144000" cy="267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5085184"/>
            <a:ext cx="3528392" cy="148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5517232"/>
            <a:ext cx="352839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à coins arrondis 6"/>
          <p:cNvSpPr/>
          <p:nvPr/>
        </p:nvSpPr>
        <p:spPr>
          <a:xfrm>
            <a:off x="0" y="2780928"/>
            <a:ext cx="5364088" cy="864096"/>
          </a:xfrm>
          <a:prstGeom prst="roundRect">
            <a:avLst/>
          </a:prstGeom>
          <a:solidFill>
            <a:srgbClr val="FF0000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9024" y="1340768"/>
            <a:ext cx="8784976" cy="475252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3"/>
            </a:pPr>
            <a:r>
              <a:rPr lang="fr-FR" dirty="0" smtClean="0"/>
              <a:t>Fonctionnement</a:t>
            </a:r>
          </a:p>
          <a:p>
            <a:pPr algn="ctr">
              <a:buNone/>
            </a:pPr>
            <a:r>
              <a:rPr lang="fr-FR" dirty="0" smtClean="0">
                <a:solidFill>
                  <a:srgbClr val="000000"/>
                </a:solidFill>
              </a:rPr>
              <a:t>Bande passante du RTC :</a:t>
            </a:r>
          </a:p>
          <a:p>
            <a:pPr algn="ctr">
              <a:buNone/>
            </a:pPr>
            <a:r>
              <a:rPr lang="fr-FR" sz="2400" dirty="0" smtClean="0"/>
              <a:t>Limite de l’échantillonnage : Shannon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924944"/>
            <a:ext cx="29908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895850"/>
            <a:ext cx="29908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12904" t="12833" r="12903" b="14446"/>
          <a:stretch>
            <a:fillRect/>
          </a:stretch>
        </p:blipFill>
        <p:spPr bwMode="auto">
          <a:xfrm>
            <a:off x="1835696" y="4984999"/>
            <a:ext cx="2376264" cy="1756369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43639" y="3068960"/>
            <a:ext cx="2368321" cy="1734691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9024" y="1340768"/>
            <a:ext cx="8784976" cy="475252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3"/>
            </a:pPr>
            <a:r>
              <a:rPr lang="fr-FR" dirty="0" smtClean="0"/>
              <a:t>Fonctionnement</a:t>
            </a:r>
          </a:p>
          <a:p>
            <a:pPr algn="ctr">
              <a:buNone/>
            </a:pPr>
            <a:r>
              <a:rPr lang="fr-FR" dirty="0" smtClean="0">
                <a:solidFill>
                  <a:srgbClr val="000000"/>
                </a:solidFill>
              </a:rPr>
              <a:t>Bande passante du RTC :</a:t>
            </a:r>
          </a:p>
          <a:p>
            <a:pPr algn="ctr">
              <a:buNone/>
            </a:pPr>
            <a:r>
              <a:rPr lang="fr-FR" sz="2400" dirty="0" smtClean="0"/>
              <a:t>La norme définie par l’UIT</a:t>
            </a:r>
          </a:p>
          <a:p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028" y="3022868"/>
            <a:ext cx="5789340" cy="383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2383060" y="3645024"/>
            <a:ext cx="648072" cy="576064"/>
          </a:xfrm>
          <a:prstGeom prst="roundRect">
            <a:avLst/>
          </a:prstGeom>
          <a:solidFill>
            <a:srgbClr val="FF0000">
              <a:alpha val="1490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haut 9"/>
          <p:cNvSpPr/>
          <p:nvPr/>
        </p:nvSpPr>
        <p:spPr>
          <a:xfrm rot="5400000" flipH="1">
            <a:off x="1843000" y="3392996"/>
            <a:ext cx="288032" cy="79208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835396" y="3429000"/>
            <a:ext cx="888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 max </a:t>
            </a:r>
          </a:p>
          <a:p>
            <a:r>
              <a:rPr lang="fr-FR" dirty="0" smtClean="0"/>
              <a:t>4000Hz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843808" y="4149080"/>
            <a:ext cx="3456384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4000" dirty="0" err="1" smtClean="0"/>
              <a:t>Fmin</a:t>
            </a:r>
            <a:r>
              <a:rPr lang="fr-FR" sz="4000" dirty="0" smtClean="0"/>
              <a:t> = 300 Hz</a:t>
            </a:r>
          </a:p>
          <a:p>
            <a:r>
              <a:rPr lang="fr-FR" sz="4000" dirty="0" err="1" smtClean="0"/>
              <a:t>Fmax</a:t>
            </a:r>
            <a:r>
              <a:rPr lang="fr-FR" sz="4000" dirty="0" smtClean="0"/>
              <a:t> = 3400 Hz</a:t>
            </a:r>
            <a:endParaRPr lang="fr-FR" sz="4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9024" y="1340768"/>
            <a:ext cx="8784976" cy="475252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3"/>
            </a:pPr>
            <a:r>
              <a:rPr lang="fr-FR" dirty="0" smtClean="0"/>
              <a:t>Fonctionnement</a:t>
            </a:r>
          </a:p>
          <a:p>
            <a:pPr algn="ctr">
              <a:buNone/>
            </a:pPr>
            <a:r>
              <a:rPr lang="fr-FR" dirty="0" smtClean="0">
                <a:solidFill>
                  <a:srgbClr val="000000"/>
                </a:solidFill>
              </a:rPr>
              <a:t>Bande passante du RTC :</a:t>
            </a:r>
          </a:p>
          <a:p>
            <a:pPr algn="ctr">
              <a:buNone/>
            </a:pPr>
            <a:r>
              <a:rPr lang="fr-FR" sz="2400" dirty="0" smtClean="0"/>
              <a:t>ADSL</a:t>
            </a:r>
          </a:p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081724"/>
            <a:ext cx="7056784" cy="377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9024" y="1340768"/>
            <a:ext cx="8784976" cy="475252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4"/>
            </a:pPr>
            <a:r>
              <a:rPr lang="fr-FR" dirty="0" smtClean="0"/>
              <a:t>Mesures</a:t>
            </a:r>
          </a:p>
          <a:p>
            <a:pPr>
              <a:buNone/>
            </a:pPr>
            <a:endParaRPr lang="fr-FR" sz="1600" dirty="0" smtClean="0"/>
          </a:p>
          <a:p>
            <a:pPr marL="809625" lvl="2" indent="-269875"/>
            <a:r>
              <a:rPr lang="fr-FR" sz="2600" dirty="0" smtClean="0"/>
              <a:t>Tensions combiné raccroché/décroché</a:t>
            </a:r>
          </a:p>
          <a:p>
            <a:pPr marL="809625" lvl="2" indent="-269875"/>
            <a:r>
              <a:rPr lang="fr-FR" sz="2600" dirty="0" smtClean="0"/>
              <a:t>Signal de la tonalité d’invitation à numéroter</a:t>
            </a:r>
          </a:p>
          <a:p>
            <a:pPr marL="809625" lvl="2" indent="-269875"/>
            <a:r>
              <a:rPr lang="fr-FR" sz="2600" dirty="0" smtClean="0"/>
              <a:t>Signal de la tonalité d’invitation à numéroter à l’extérieur </a:t>
            </a:r>
          </a:p>
          <a:p>
            <a:pPr marL="809625" lvl="2" indent="-269875"/>
            <a:r>
              <a:rPr lang="fr-FR" sz="2600" dirty="0" smtClean="0"/>
              <a:t>Signaux associés à la numérotation (code DTMF)</a:t>
            </a:r>
          </a:p>
          <a:p>
            <a:pPr marL="809625" lvl="2" indent="-269875"/>
            <a:r>
              <a:rPr lang="fr-FR" sz="2600" dirty="0" smtClean="0"/>
              <a:t>Signal de commande de la sonnerie</a:t>
            </a:r>
          </a:p>
          <a:p>
            <a:pPr marL="809625" lvl="2" indent="-269875"/>
            <a:r>
              <a:rPr lang="fr-FR" sz="2600" dirty="0" smtClean="0"/>
              <a:t>Signal de retour d’appel d’un poste occupé</a:t>
            </a:r>
          </a:p>
          <a:p>
            <a:pPr marL="809625" lvl="2" indent="-269875"/>
            <a:r>
              <a:rPr lang="fr-FR" sz="2600" dirty="0" smtClean="0"/>
              <a:t>Signal correspondant à la voix</a:t>
            </a:r>
          </a:p>
          <a:p>
            <a:pPr marL="809625" lvl="2" indent="-269875"/>
            <a:r>
              <a:rPr lang="fr-FR" sz="2600" dirty="0" smtClean="0"/>
              <a:t>Vérifiez les limites de la bande-passante du téléphone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3568" y="2564904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/>
              <a:t>ET22D </a:t>
            </a:r>
          </a:p>
          <a:p>
            <a:pPr algn="ctr"/>
            <a:r>
              <a:rPr lang="fr-FR" sz="3600" b="1" dirty="0" smtClean="0"/>
              <a:t>Etude de cas :</a:t>
            </a:r>
          </a:p>
          <a:p>
            <a:pPr algn="ctr"/>
            <a:r>
              <a:rPr lang="fr-FR" sz="3600" b="1" dirty="0" smtClean="0"/>
              <a:t>Télécommunication numérique</a:t>
            </a:r>
          </a:p>
          <a:p>
            <a:pPr algn="ctr"/>
            <a:endParaRPr lang="fr-FR" sz="3600" b="1" dirty="0" smtClean="0"/>
          </a:p>
          <a:p>
            <a:pPr algn="ctr"/>
            <a:r>
              <a:rPr lang="fr-FR" sz="3600" dirty="0" smtClean="0"/>
              <a:t>Transmission numérique PS2 </a:t>
            </a:r>
          </a:p>
          <a:p>
            <a:pPr algn="ctr"/>
            <a:r>
              <a:rPr lang="fr-FR" sz="3600" dirty="0" smtClean="0"/>
              <a:t>entre un clavier et un ordinateur</a:t>
            </a:r>
            <a:endParaRPr lang="fr-FR" sz="3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9024" y="1340768"/>
            <a:ext cx="8173416" cy="4752528"/>
          </a:xfrm>
        </p:spPr>
        <p:txBody>
          <a:bodyPr/>
          <a:lstStyle/>
          <a:p>
            <a:r>
              <a:rPr lang="fr-FR" dirty="0" smtClean="0"/>
              <a:t>But de l’activité</a:t>
            </a:r>
          </a:p>
          <a:p>
            <a:pPr indent="25400">
              <a:buNone/>
            </a:pPr>
            <a:endParaRPr lang="fr-FR" dirty="0" smtClean="0"/>
          </a:p>
          <a:p>
            <a:pPr indent="25400">
              <a:buNone/>
            </a:pPr>
            <a:r>
              <a:rPr lang="fr-FR" dirty="0" smtClean="0"/>
              <a:t>Caractériser une transmission numérique de type série synchrone. Le support d’étude sera le clavier d’un ordinateur répondant à la norme PS2.</a:t>
            </a:r>
          </a:p>
          <a:p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9024" y="1340768"/>
            <a:ext cx="8173416" cy="4752528"/>
          </a:xfrm>
        </p:spPr>
        <p:txBody>
          <a:bodyPr/>
          <a:lstStyle/>
          <a:p>
            <a:pPr>
              <a:buFont typeface="+mj-lt"/>
              <a:buAutoNum type="arabicPeriod" startAt="2"/>
            </a:pPr>
            <a:r>
              <a:rPr lang="fr-FR" dirty="0" smtClean="0"/>
              <a:t>Fonctionnement du clavier</a:t>
            </a:r>
          </a:p>
          <a:p>
            <a:pPr indent="25400">
              <a:buNone/>
            </a:pPr>
            <a:endParaRPr lang="fr-FR" dirty="0" smtClean="0"/>
          </a:p>
          <a:p>
            <a:pPr indent="2540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2049" name="Group 1"/>
          <p:cNvGrpSpPr>
            <a:grpSpLocks noChangeAspect="1"/>
          </p:cNvGrpSpPr>
          <p:nvPr/>
        </p:nvGrpSpPr>
        <p:grpSpPr bwMode="auto">
          <a:xfrm>
            <a:off x="1331640" y="2492896"/>
            <a:ext cx="6895594" cy="3744416"/>
            <a:chOff x="1838" y="8005"/>
            <a:chExt cx="3902" cy="2119"/>
          </a:xfrm>
        </p:grpSpPr>
        <p:sp>
          <p:nvSpPr>
            <p:cNvPr id="2078" name="AutoShape 30"/>
            <p:cNvSpPr>
              <a:spLocks noChangeAspect="1" noChangeArrowheads="1" noTextEdit="1"/>
            </p:cNvSpPr>
            <p:nvPr/>
          </p:nvSpPr>
          <p:spPr bwMode="auto">
            <a:xfrm>
              <a:off x="1838" y="8005"/>
              <a:ext cx="3902" cy="211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068" name="Group 20"/>
            <p:cNvGrpSpPr>
              <a:grpSpLocks/>
            </p:cNvGrpSpPr>
            <p:nvPr/>
          </p:nvGrpSpPr>
          <p:grpSpPr bwMode="auto">
            <a:xfrm>
              <a:off x="1875" y="8084"/>
              <a:ext cx="1620" cy="1436"/>
              <a:chOff x="2720" y="7749"/>
              <a:chExt cx="1568" cy="1787"/>
            </a:xfrm>
          </p:grpSpPr>
          <p:sp>
            <p:nvSpPr>
              <p:cNvPr id="2077" name="AutoShape 29"/>
              <p:cNvSpPr>
                <a:spLocks noChangeShapeType="1"/>
              </p:cNvSpPr>
              <p:nvPr/>
            </p:nvSpPr>
            <p:spPr bwMode="auto">
              <a:xfrm>
                <a:off x="2720" y="7749"/>
                <a:ext cx="1568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76" name="AutoShape 28"/>
              <p:cNvSpPr>
                <a:spLocks noChangeShapeType="1"/>
              </p:cNvSpPr>
              <p:nvPr/>
            </p:nvSpPr>
            <p:spPr bwMode="auto">
              <a:xfrm>
                <a:off x="2720" y="8207"/>
                <a:ext cx="1568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75" name="AutoShape 27"/>
              <p:cNvSpPr>
                <a:spLocks noChangeShapeType="1"/>
              </p:cNvSpPr>
              <p:nvPr/>
            </p:nvSpPr>
            <p:spPr bwMode="auto">
              <a:xfrm>
                <a:off x="2720" y="7968"/>
                <a:ext cx="1568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74" name="AutoShape 26"/>
              <p:cNvSpPr>
                <a:spLocks noChangeShapeType="1"/>
              </p:cNvSpPr>
              <p:nvPr/>
            </p:nvSpPr>
            <p:spPr bwMode="auto">
              <a:xfrm>
                <a:off x="2720" y="8430"/>
                <a:ext cx="1568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73" name="AutoShape 25"/>
              <p:cNvSpPr>
                <a:spLocks noChangeShapeType="1"/>
              </p:cNvSpPr>
              <p:nvPr/>
            </p:nvSpPr>
            <p:spPr bwMode="auto">
              <a:xfrm>
                <a:off x="2720" y="8888"/>
                <a:ext cx="1568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72" name="AutoShape 24"/>
              <p:cNvSpPr>
                <a:spLocks noChangeShapeType="1"/>
              </p:cNvSpPr>
              <p:nvPr/>
            </p:nvSpPr>
            <p:spPr bwMode="auto">
              <a:xfrm>
                <a:off x="2720" y="8649"/>
                <a:ext cx="1568" cy="1"/>
              </a:xfrm>
              <a:prstGeom prst="straightConnector1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71" name="AutoShape 23"/>
              <p:cNvSpPr>
                <a:spLocks noChangeShapeType="1"/>
              </p:cNvSpPr>
              <p:nvPr/>
            </p:nvSpPr>
            <p:spPr bwMode="auto">
              <a:xfrm>
                <a:off x="2720" y="9077"/>
                <a:ext cx="1568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70" name="AutoShape 22"/>
              <p:cNvSpPr>
                <a:spLocks noChangeShapeType="1"/>
              </p:cNvSpPr>
              <p:nvPr/>
            </p:nvSpPr>
            <p:spPr bwMode="auto">
              <a:xfrm>
                <a:off x="2720" y="9535"/>
                <a:ext cx="1568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9" name="AutoShape 21"/>
              <p:cNvSpPr>
                <a:spLocks noChangeShapeType="1"/>
              </p:cNvSpPr>
              <p:nvPr/>
            </p:nvSpPr>
            <p:spPr bwMode="auto">
              <a:xfrm>
                <a:off x="2720" y="9296"/>
                <a:ext cx="1568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058" name="Group 10"/>
            <p:cNvGrpSpPr>
              <a:grpSpLocks/>
            </p:cNvGrpSpPr>
            <p:nvPr/>
          </p:nvGrpSpPr>
          <p:grpSpPr bwMode="auto">
            <a:xfrm rot="5400000">
              <a:off x="1806" y="8154"/>
              <a:ext cx="1574" cy="1435"/>
              <a:chOff x="2720" y="7749"/>
              <a:chExt cx="1568" cy="1787"/>
            </a:xfrm>
          </p:grpSpPr>
          <p:sp>
            <p:nvSpPr>
              <p:cNvPr id="2067" name="AutoShape 19"/>
              <p:cNvSpPr>
                <a:spLocks noChangeShapeType="1"/>
              </p:cNvSpPr>
              <p:nvPr/>
            </p:nvSpPr>
            <p:spPr bwMode="auto">
              <a:xfrm>
                <a:off x="2720" y="7749"/>
                <a:ext cx="1568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6" name="AutoShape 18"/>
              <p:cNvSpPr>
                <a:spLocks noChangeShapeType="1"/>
              </p:cNvSpPr>
              <p:nvPr/>
            </p:nvSpPr>
            <p:spPr bwMode="auto">
              <a:xfrm>
                <a:off x="2720" y="8207"/>
                <a:ext cx="1568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5" name="AutoShape 17"/>
              <p:cNvSpPr>
                <a:spLocks noChangeShapeType="1"/>
              </p:cNvSpPr>
              <p:nvPr/>
            </p:nvSpPr>
            <p:spPr bwMode="auto">
              <a:xfrm>
                <a:off x="2720" y="7968"/>
                <a:ext cx="1568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4" name="AutoShape 16"/>
              <p:cNvSpPr>
                <a:spLocks noChangeShapeType="1"/>
              </p:cNvSpPr>
              <p:nvPr/>
            </p:nvSpPr>
            <p:spPr bwMode="auto">
              <a:xfrm>
                <a:off x="2720" y="8430"/>
                <a:ext cx="1568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3" name="AutoShape 15"/>
              <p:cNvSpPr>
                <a:spLocks noChangeShapeType="1"/>
              </p:cNvSpPr>
              <p:nvPr/>
            </p:nvSpPr>
            <p:spPr bwMode="auto">
              <a:xfrm>
                <a:off x="2720" y="8888"/>
                <a:ext cx="1568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2" name="AutoShape 14"/>
              <p:cNvSpPr>
                <a:spLocks noChangeShapeType="1"/>
              </p:cNvSpPr>
              <p:nvPr/>
            </p:nvSpPr>
            <p:spPr bwMode="auto">
              <a:xfrm>
                <a:off x="2720" y="8649"/>
                <a:ext cx="1568" cy="1"/>
              </a:xfrm>
              <a:prstGeom prst="straightConnector1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1" name="AutoShape 13"/>
              <p:cNvSpPr>
                <a:spLocks noChangeShapeType="1"/>
              </p:cNvSpPr>
              <p:nvPr/>
            </p:nvSpPr>
            <p:spPr bwMode="auto">
              <a:xfrm>
                <a:off x="2720" y="9077"/>
                <a:ext cx="1568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0" name="AutoShape 12"/>
              <p:cNvSpPr>
                <a:spLocks noChangeShapeType="1"/>
              </p:cNvSpPr>
              <p:nvPr/>
            </p:nvSpPr>
            <p:spPr bwMode="auto">
              <a:xfrm>
                <a:off x="2720" y="9535"/>
                <a:ext cx="1568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59" name="AutoShape 11"/>
              <p:cNvSpPr>
                <a:spLocks noChangeShapeType="1"/>
              </p:cNvSpPr>
              <p:nvPr/>
            </p:nvSpPr>
            <p:spPr bwMode="auto">
              <a:xfrm>
                <a:off x="2720" y="9296"/>
                <a:ext cx="1568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057" name="Oval 9"/>
            <p:cNvSpPr>
              <a:spLocks noChangeArrowheads="1"/>
            </p:cNvSpPr>
            <p:nvPr/>
          </p:nvSpPr>
          <p:spPr bwMode="auto">
            <a:xfrm>
              <a:off x="2519" y="8734"/>
              <a:ext cx="142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 rot="5400000">
              <a:off x="2483" y="9014"/>
              <a:ext cx="330" cy="1620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4006" y="9542"/>
              <a:ext cx="1051" cy="5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contrôleur</a:t>
              </a: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4" name="AutoShape 6"/>
            <p:cNvSpPr>
              <a:spLocks noChangeShapeType="1"/>
            </p:cNvSpPr>
            <p:nvPr/>
          </p:nvSpPr>
          <p:spPr bwMode="auto">
            <a:xfrm>
              <a:off x="5057" y="9833"/>
              <a:ext cx="683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>
              <a:off x="5170" y="9328"/>
              <a:ext cx="570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Scan </a:t>
              </a: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code</a:t>
              </a: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" name="AutoShape 4"/>
            <p:cNvSpPr>
              <a:spLocks noChangeShapeType="1"/>
            </p:cNvSpPr>
            <p:nvPr/>
          </p:nvSpPr>
          <p:spPr bwMode="auto">
            <a:xfrm rot="16200000" flipH="1">
              <a:off x="3711" y="9491"/>
              <a:ext cx="244" cy="346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1" name="AutoShape 3"/>
            <p:cNvSpPr>
              <a:spLocks noChangeShapeType="1"/>
            </p:cNvSpPr>
            <p:nvPr/>
          </p:nvSpPr>
          <p:spPr bwMode="auto">
            <a:xfrm>
              <a:off x="3458" y="9919"/>
              <a:ext cx="54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0" name="Rectangle 2"/>
            <p:cNvSpPr>
              <a:spLocks noChangeArrowheads="1"/>
            </p:cNvSpPr>
            <p:nvPr/>
          </p:nvSpPr>
          <p:spPr bwMode="auto">
            <a:xfrm>
              <a:off x="3495" y="8005"/>
              <a:ext cx="329" cy="1620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9024" y="1340768"/>
            <a:ext cx="8173416" cy="4752528"/>
          </a:xfrm>
        </p:spPr>
        <p:txBody>
          <a:bodyPr/>
          <a:lstStyle/>
          <a:p>
            <a:pPr>
              <a:buFont typeface="+mj-lt"/>
              <a:buAutoNum type="arabicPeriod" startAt="2"/>
            </a:pPr>
            <a:r>
              <a:rPr lang="fr-FR" dirty="0" smtClean="0"/>
              <a:t>Fonctionnement du clavier</a:t>
            </a:r>
          </a:p>
          <a:p>
            <a:pPr indent="25400">
              <a:buNone/>
            </a:pPr>
            <a:endParaRPr lang="fr-FR" dirty="0" smtClean="0"/>
          </a:p>
          <a:p>
            <a:pPr indent="2540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32856"/>
            <a:ext cx="569917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9024" y="1340768"/>
            <a:ext cx="8173416" cy="4752528"/>
          </a:xfrm>
        </p:spPr>
        <p:txBody>
          <a:bodyPr/>
          <a:lstStyle/>
          <a:p>
            <a:pPr>
              <a:buFont typeface="+mj-lt"/>
              <a:buAutoNum type="arabicPeriod" startAt="2"/>
            </a:pPr>
            <a:r>
              <a:rPr lang="fr-FR" dirty="0" smtClean="0"/>
              <a:t>Fonctionnement du clavier</a:t>
            </a:r>
          </a:p>
          <a:p>
            <a:pPr indent="25400">
              <a:buNone/>
            </a:pPr>
            <a:endParaRPr lang="fr-FR" dirty="0" smtClean="0"/>
          </a:p>
          <a:p>
            <a:pPr indent="2540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5067" name="Image 9" descr="photo 5.jpg"/>
          <p:cNvPicPr>
            <a:picLocks noChangeAspect="1" noChangeArrowheads="1"/>
          </p:cNvPicPr>
          <p:nvPr/>
        </p:nvPicPr>
        <p:blipFill>
          <a:blip r:embed="rId2" cstate="print"/>
          <a:srcRect t="21556" b="8818"/>
          <a:stretch>
            <a:fillRect/>
          </a:stretch>
        </p:blipFill>
        <p:spPr bwMode="auto">
          <a:xfrm>
            <a:off x="179512" y="3573016"/>
            <a:ext cx="4007545" cy="2687455"/>
          </a:xfrm>
          <a:prstGeom prst="rect">
            <a:avLst/>
          </a:prstGeom>
          <a:noFill/>
        </p:spPr>
      </p:pic>
      <p:pic>
        <p:nvPicPr>
          <p:cNvPr id="45066" name="Image 14" descr="photo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718" y="2363311"/>
            <a:ext cx="3799433" cy="365654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5065" name="AutoShape 9"/>
          <p:cNvSpPr>
            <a:spLocks noChangeShapeType="1"/>
          </p:cNvSpPr>
          <p:nvPr/>
        </p:nvSpPr>
        <p:spPr bwMode="auto">
          <a:xfrm flipH="1">
            <a:off x="3274548" y="3613675"/>
            <a:ext cx="1266171" cy="577909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2627784" y="4221088"/>
            <a:ext cx="936104" cy="57606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062" name="AutoShape 6"/>
          <p:cNvSpPr>
            <a:spLocks/>
          </p:cNvSpPr>
          <p:nvPr/>
        </p:nvSpPr>
        <p:spPr bwMode="auto">
          <a:xfrm>
            <a:off x="2763475" y="5505766"/>
            <a:ext cx="2046132" cy="657091"/>
          </a:xfrm>
          <a:prstGeom prst="borderCallout2">
            <a:avLst>
              <a:gd name="adj1" fmla="val 32287"/>
              <a:gd name="adj2" fmla="val 105398"/>
              <a:gd name="adj3" fmla="val 32287"/>
              <a:gd name="adj4" fmla="val 109787"/>
              <a:gd name="adj5" fmla="val -275787"/>
              <a:gd name="adj6" fmla="val 125532"/>
            </a:avLst>
          </a:prstGeom>
          <a:solidFill>
            <a:srgbClr val="FFFFFF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Sortie du câble vers le connecteur PS/2</a:t>
            </a:r>
            <a:endParaRPr kumimoji="0" lang="fr-F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1" name="AutoShape 5"/>
          <p:cNvSpPr>
            <a:spLocks/>
          </p:cNvSpPr>
          <p:nvPr/>
        </p:nvSpPr>
        <p:spPr bwMode="auto">
          <a:xfrm>
            <a:off x="3807720" y="2585493"/>
            <a:ext cx="1315897" cy="443182"/>
          </a:xfrm>
          <a:prstGeom prst="borderCallout2">
            <a:avLst>
              <a:gd name="adj1" fmla="val 48000"/>
              <a:gd name="adj2" fmla="val 108394"/>
              <a:gd name="adj3" fmla="val 48000"/>
              <a:gd name="adj4" fmla="val 130769"/>
              <a:gd name="adj5" fmla="val 332667"/>
              <a:gd name="adj6" fmla="val 211366"/>
            </a:avLst>
          </a:prstGeom>
          <a:solidFill>
            <a:srgbClr val="FFFFFF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Contrôleur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AutoShape 4"/>
          <p:cNvSpPr>
            <a:spLocks/>
          </p:cNvSpPr>
          <p:nvPr/>
        </p:nvSpPr>
        <p:spPr bwMode="auto">
          <a:xfrm>
            <a:off x="6512260" y="5220948"/>
            <a:ext cx="2236203" cy="728332"/>
          </a:xfrm>
          <a:prstGeom prst="borderCallout2">
            <a:avLst>
              <a:gd name="adj1" fmla="val 32431"/>
              <a:gd name="adj2" fmla="val -5398"/>
              <a:gd name="adj3" fmla="val 32431"/>
              <a:gd name="adj4" fmla="val -9898"/>
              <a:gd name="adj5" fmla="val -87838"/>
              <a:gd name="adj6" fmla="val -25986"/>
            </a:avLst>
          </a:prstGeom>
          <a:solidFill>
            <a:srgbClr val="FFFFFF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Entrées des colonnes de la matrice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59" name="AutoShape 3"/>
          <p:cNvSpPr>
            <a:spLocks noChangeShapeType="1"/>
          </p:cNvSpPr>
          <p:nvPr/>
        </p:nvSpPr>
        <p:spPr bwMode="auto">
          <a:xfrm flipH="1">
            <a:off x="6185359" y="4777766"/>
            <a:ext cx="598553" cy="340364"/>
          </a:xfrm>
          <a:prstGeom prst="straightConnector1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058" name="AutoShape 2"/>
          <p:cNvSpPr>
            <a:spLocks/>
          </p:cNvSpPr>
          <p:nvPr/>
        </p:nvSpPr>
        <p:spPr bwMode="auto">
          <a:xfrm>
            <a:off x="6918356" y="2132856"/>
            <a:ext cx="2046132" cy="657091"/>
          </a:xfrm>
          <a:prstGeom prst="borderCallout2">
            <a:avLst>
              <a:gd name="adj1" fmla="val 32431"/>
              <a:gd name="adj2" fmla="val -5398"/>
              <a:gd name="adj3" fmla="val 32431"/>
              <a:gd name="adj4" fmla="val -5736"/>
              <a:gd name="adj5" fmla="val 156755"/>
              <a:gd name="adj6" fmla="val -6972"/>
            </a:avLst>
          </a:prstGeom>
          <a:solidFill>
            <a:srgbClr val="FFFFFF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Entrées des lignes de la matrice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 animBg="1"/>
      <p:bldP spid="45064" grpId="0" animBg="1"/>
      <p:bldP spid="45062" grpId="0" animBg="1"/>
      <p:bldP spid="45061" grpId="0" animBg="1"/>
      <p:bldP spid="45060" grpId="0" animBg="1"/>
      <p:bldP spid="45059" grpId="0" animBg="1"/>
      <p:bldP spid="4505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9024" y="1340768"/>
            <a:ext cx="8173416" cy="4752528"/>
          </a:xfrm>
        </p:spPr>
        <p:txBody>
          <a:bodyPr/>
          <a:lstStyle/>
          <a:p>
            <a:pPr>
              <a:buFont typeface="+mj-lt"/>
              <a:buAutoNum type="arabicPeriod" startAt="2"/>
            </a:pPr>
            <a:r>
              <a:rPr lang="fr-FR" dirty="0" smtClean="0"/>
              <a:t>Fonctionnement du clavier</a:t>
            </a:r>
          </a:p>
          <a:p>
            <a:pPr indent="25400">
              <a:buNone/>
            </a:pPr>
            <a:endParaRPr lang="fr-FR" dirty="0" smtClean="0"/>
          </a:p>
          <a:p>
            <a:pPr indent="2540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6594"/>
            <a:ext cx="9144000" cy="356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9024" y="1772816"/>
            <a:ext cx="8784976" cy="424847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Parcours de formation ET22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92896"/>
            <a:ext cx="7056784" cy="388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5"/>
          <p:cNvCxnSpPr/>
          <p:nvPr/>
        </p:nvCxnSpPr>
        <p:spPr>
          <a:xfrm flipV="1">
            <a:off x="3923928" y="2492897"/>
            <a:ext cx="936104" cy="7216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3923928" y="3646577"/>
            <a:ext cx="936104" cy="7216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7344308" y="3574569"/>
            <a:ext cx="648072" cy="720080"/>
          </a:xfrm>
          <a:prstGeom prst="ellipse">
            <a:avLst/>
          </a:prstGeom>
          <a:solidFill>
            <a:srgbClr val="00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TP</a:t>
            </a:r>
            <a:endParaRPr lang="fr-FR" dirty="0"/>
          </a:p>
        </p:txBody>
      </p:sp>
      <p:sp>
        <p:nvSpPr>
          <p:cNvPr id="12" name="Ellipse 11"/>
          <p:cNvSpPr/>
          <p:nvPr/>
        </p:nvSpPr>
        <p:spPr>
          <a:xfrm>
            <a:off x="7380312" y="4942721"/>
            <a:ext cx="648072" cy="720080"/>
          </a:xfrm>
          <a:prstGeom prst="ellipse">
            <a:avLst/>
          </a:prstGeom>
          <a:solidFill>
            <a:srgbClr val="00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TP</a:t>
            </a:r>
            <a:endParaRPr lang="fr-FR" dirty="0"/>
          </a:p>
        </p:txBody>
      </p:sp>
      <p:sp>
        <p:nvSpPr>
          <p:cNvPr id="13" name="Ellipse 12"/>
          <p:cNvSpPr/>
          <p:nvPr/>
        </p:nvSpPr>
        <p:spPr>
          <a:xfrm>
            <a:off x="4716016" y="5086737"/>
            <a:ext cx="648072" cy="720080"/>
          </a:xfrm>
          <a:prstGeom prst="ellipse">
            <a:avLst/>
          </a:prstGeom>
          <a:solidFill>
            <a:srgbClr val="00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TP</a:t>
            </a:r>
            <a:endParaRPr lang="fr-FR" dirty="0"/>
          </a:p>
        </p:txBody>
      </p:sp>
      <p:sp>
        <p:nvSpPr>
          <p:cNvPr id="15" name="Ellipse 14"/>
          <p:cNvSpPr/>
          <p:nvPr/>
        </p:nvSpPr>
        <p:spPr>
          <a:xfrm>
            <a:off x="971600" y="3070513"/>
            <a:ext cx="1872208" cy="3356992"/>
          </a:xfrm>
          <a:prstGeom prst="ellipse">
            <a:avLst/>
          </a:prstGeom>
          <a:solidFill>
            <a:srgbClr val="00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Cours</a:t>
            </a:r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6660232" y="2780928"/>
            <a:ext cx="936104" cy="7216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uiExpand="1" build="allAtOnce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9024" y="1340768"/>
            <a:ext cx="8173416" cy="4752528"/>
          </a:xfrm>
        </p:spPr>
        <p:txBody>
          <a:bodyPr/>
          <a:lstStyle/>
          <a:p>
            <a:pPr>
              <a:buFont typeface="+mj-lt"/>
              <a:buAutoNum type="arabicPeriod" startAt="2"/>
            </a:pPr>
            <a:r>
              <a:rPr lang="fr-FR" dirty="0" smtClean="0"/>
              <a:t>Fonctionnement du clavier</a:t>
            </a:r>
          </a:p>
          <a:p>
            <a:pPr indent="25400">
              <a:buNone/>
            </a:pPr>
            <a:endParaRPr lang="fr-FR" dirty="0" smtClean="0"/>
          </a:p>
          <a:p>
            <a:pPr indent="2540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9023548" cy="22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9024" y="1340768"/>
            <a:ext cx="8173416" cy="4752528"/>
          </a:xfrm>
        </p:spPr>
        <p:txBody>
          <a:bodyPr/>
          <a:lstStyle/>
          <a:p>
            <a:pPr>
              <a:buFont typeface="+mj-lt"/>
              <a:buAutoNum type="arabicPeriod" startAt="3"/>
            </a:pPr>
            <a:r>
              <a:rPr lang="fr-FR" dirty="0" smtClean="0"/>
              <a:t>La norme PS2</a:t>
            </a:r>
          </a:p>
          <a:p>
            <a:pPr>
              <a:buFont typeface="+mj-lt"/>
              <a:buAutoNum type="arabicPeriod" startAt="3"/>
            </a:pPr>
            <a:endParaRPr lang="fr-FR" dirty="0" smtClean="0"/>
          </a:p>
          <a:p>
            <a:pPr marL="3406775">
              <a:buNone/>
            </a:pPr>
            <a:r>
              <a:rPr lang="fr-FR" dirty="0" smtClean="0"/>
              <a:t>PS2 : </a:t>
            </a:r>
            <a:r>
              <a:rPr lang="fr-FR" dirty="0" err="1" smtClean="0"/>
              <a:t>Personal</a:t>
            </a:r>
            <a:r>
              <a:rPr lang="fr-FR" dirty="0" smtClean="0"/>
              <a:t> System 2</a:t>
            </a:r>
          </a:p>
          <a:p>
            <a:pPr marL="3406775">
              <a:buNone/>
            </a:pPr>
            <a:r>
              <a:rPr lang="fr-FR" dirty="0" smtClean="0"/>
              <a:t>(mini DIN)</a:t>
            </a:r>
          </a:p>
          <a:p>
            <a:pPr indent="2540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l="5292" t="35550" r="6641" b="36100"/>
          <a:stretch>
            <a:fillRect/>
          </a:stretch>
        </p:blipFill>
        <p:spPr bwMode="auto">
          <a:xfrm>
            <a:off x="323528" y="3573016"/>
            <a:ext cx="838842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30289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9024" y="1340768"/>
            <a:ext cx="8605464" cy="4752528"/>
          </a:xfrm>
        </p:spPr>
        <p:txBody>
          <a:bodyPr/>
          <a:lstStyle/>
          <a:p>
            <a:pPr>
              <a:buFont typeface="+mj-lt"/>
              <a:buAutoNum type="arabicPeriod" startAt="3"/>
            </a:pPr>
            <a:r>
              <a:rPr lang="fr-FR" dirty="0" smtClean="0"/>
              <a:t>La norme PS2</a:t>
            </a:r>
          </a:p>
          <a:p>
            <a:pPr>
              <a:buFont typeface="+mj-lt"/>
              <a:buAutoNum type="arabicPeriod" startAt="3"/>
            </a:pPr>
            <a:endParaRPr lang="fr-FR" dirty="0" smtClean="0"/>
          </a:p>
          <a:p>
            <a:pPr indent="25400">
              <a:buNone/>
            </a:pPr>
            <a:r>
              <a:rPr lang="fr-FR" dirty="0" smtClean="0"/>
              <a:t>Protocole de type  :</a:t>
            </a:r>
          </a:p>
          <a:p>
            <a:pPr marL="1169988" indent="-269875">
              <a:buFont typeface="Arial" pitchFamily="34" charset="0"/>
              <a:buChar char="•"/>
            </a:pPr>
            <a:r>
              <a:rPr lang="fr-FR" dirty="0" smtClean="0"/>
              <a:t>série </a:t>
            </a:r>
          </a:p>
          <a:p>
            <a:pPr marL="1169988" indent="-269875">
              <a:buFont typeface="Arial" pitchFamily="34" charset="0"/>
              <a:buChar char="•"/>
            </a:pPr>
            <a:r>
              <a:rPr lang="fr-FR" dirty="0" smtClean="0"/>
              <a:t>synchrone </a:t>
            </a:r>
          </a:p>
          <a:p>
            <a:pPr marL="1169988" indent="-269875">
              <a:buFont typeface="Arial" pitchFamily="34" charset="0"/>
              <a:buChar char="•"/>
            </a:pPr>
            <a:r>
              <a:rPr lang="fr-FR" dirty="0" smtClean="0"/>
              <a:t>bidirectionnel (</a:t>
            </a:r>
            <a:r>
              <a:rPr lang="fr-FR" sz="2400" dirty="0" smtClean="0"/>
              <a:t>réception de données prioritaire</a:t>
            </a:r>
            <a:r>
              <a:rPr lang="fr-FR" dirty="0" smtClean="0"/>
              <a:t>)</a:t>
            </a:r>
          </a:p>
          <a:p>
            <a:pPr marL="544513"/>
            <a:endParaRPr lang="fr-FR" dirty="0"/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9024" y="1340768"/>
            <a:ext cx="8605464" cy="4752528"/>
          </a:xfrm>
        </p:spPr>
        <p:txBody>
          <a:bodyPr/>
          <a:lstStyle/>
          <a:p>
            <a:pPr>
              <a:buFont typeface="+mj-lt"/>
              <a:buAutoNum type="arabicPeriod" startAt="3"/>
            </a:pPr>
            <a:r>
              <a:rPr lang="fr-FR" dirty="0" smtClean="0"/>
              <a:t>La norme PS2</a:t>
            </a:r>
          </a:p>
          <a:p>
            <a:pPr>
              <a:buFont typeface="+mj-lt"/>
              <a:buAutoNum type="arabicPeriod" startAt="3"/>
            </a:pPr>
            <a:endParaRPr lang="fr-FR" dirty="0" smtClean="0"/>
          </a:p>
          <a:p>
            <a:pPr marL="544513">
              <a:buNone/>
            </a:pPr>
            <a:endParaRPr lang="fr-FR" dirty="0"/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611558" y="2348880"/>
          <a:ext cx="7992889" cy="3966498"/>
        </p:xfrm>
        <a:graphic>
          <a:graphicData uri="http://schemas.openxmlformats.org/drawingml/2006/table">
            <a:tbl>
              <a:tblPr/>
              <a:tblGrid>
                <a:gridCol w="4293791"/>
                <a:gridCol w="1849549"/>
                <a:gridCol w="1849549"/>
              </a:tblGrid>
              <a:tr h="703089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2800" b="1" dirty="0">
                          <a:latin typeface="Calibri"/>
                          <a:ea typeface="Calibri"/>
                          <a:cs typeface="Times New Roman"/>
                        </a:rPr>
                        <a:t>Etats</a:t>
                      </a:r>
                      <a:endParaRPr lang="fr-F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2800" b="1">
                          <a:latin typeface="Calibri"/>
                          <a:ea typeface="Calibri"/>
                          <a:cs typeface="Times New Roman"/>
                        </a:rPr>
                        <a:t>CLK</a:t>
                      </a:r>
                      <a:endParaRPr lang="fr-F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2800" b="1">
                          <a:latin typeface="Calibri"/>
                          <a:ea typeface="Calibri"/>
                          <a:cs typeface="Times New Roman"/>
                        </a:rPr>
                        <a:t>Data</a:t>
                      </a:r>
                      <a:endParaRPr lang="fr-F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70308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2800">
                          <a:latin typeface="Calibri"/>
                          <a:ea typeface="Calibri"/>
                          <a:cs typeface="Times New Roman"/>
                        </a:rPr>
                        <a:t>Repos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2800" dirty="0" smtClean="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fr-F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2800" dirty="0" smtClean="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fr-F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08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2800">
                          <a:latin typeface="Calibri"/>
                          <a:ea typeface="Calibri"/>
                          <a:cs typeface="Times New Roman"/>
                        </a:rPr>
                        <a:t>Transmission est inhibée par l’ordinateur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2800" dirty="0" smtClean="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fr-F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2800" dirty="0" smtClean="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fr-F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08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2800">
                          <a:latin typeface="Calibri"/>
                          <a:ea typeface="Calibri"/>
                          <a:cs typeface="Times New Roman"/>
                        </a:rPr>
                        <a:t>Ordinateur initie une transmission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2800" dirty="0" smtClean="0">
                          <a:latin typeface="Calibri"/>
                          <a:ea typeface="Calibri"/>
                          <a:cs typeface="Times New Roman"/>
                        </a:rPr>
                        <a:t>L (t&gt;1Tclk)</a:t>
                      </a:r>
                      <a:endParaRPr lang="fr-F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2800" dirty="0" smtClean="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fr-F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08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2800">
                          <a:latin typeface="Calibri"/>
                          <a:ea typeface="Calibri"/>
                          <a:cs typeface="Times New Roman"/>
                        </a:rPr>
                        <a:t>Périphérique initie une transmission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2800" dirty="0" smtClean="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fr-F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2800" dirty="0" smtClean="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fr-F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9024" y="1340768"/>
            <a:ext cx="8605464" cy="4752528"/>
          </a:xfrm>
        </p:spPr>
        <p:txBody>
          <a:bodyPr/>
          <a:lstStyle/>
          <a:p>
            <a:pPr>
              <a:buFont typeface="+mj-lt"/>
              <a:buAutoNum type="arabicPeriod" startAt="3"/>
            </a:pPr>
            <a:r>
              <a:rPr lang="fr-FR" dirty="0" smtClean="0"/>
              <a:t>La norme PS2</a:t>
            </a:r>
          </a:p>
          <a:p>
            <a:pPr algn="ctr">
              <a:buNone/>
            </a:pPr>
            <a:endParaRPr lang="fr-FR" sz="2800" dirty="0" smtClean="0"/>
          </a:p>
          <a:p>
            <a:pPr algn="ctr">
              <a:buNone/>
            </a:pPr>
            <a:r>
              <a:rPr lang="fr-FR" sz="2800" dirty="0" smtClean="0"/>
              <a:t>Transmissions en bande de base</a:t>
            </a:r>
          </a:p>
          <a:p>
            <a:pPr algn="ctr">
              <a:buNone/>
            </a:pPr>
            <a:endParaRPr lang="fr-FR" sz="2800" dirty="0" smtClean="0"/>
          </a:p>
          <a:p>
            <a:pPr marL="544513">
              <a:buNone/>
            </a:pPr>
            <a:endParaRPr lang="fr-FR" dirty="0"/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96952"/>
            <a:ext cx="791127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9024" y="1340768"/>
            <a:ext cx="8605464" cy="4752528"/>
          </a:xfrm>
        </p:spPr>
        <p:txBody>
          <a:bodyPr/>
          <a:lstStyle/>
          <a:p>
            <a:pPr>
              <a:buFont typeface="+mj-lt"/>
              <a:buAutoNum type="arabicPeriod" startAt="3"/>
            </a:pPr>
            <a:r>
              <a:rPr lang="fr-FR" dirty="0" smtClean="0"/>
              <a:t>La norme PS2</a:t>
            </a:r>
          </a:p>
          <a:p>
            <a:pPr algn="ctr">
              <a:buNone/>
            </a:pPr>
            <a:endParaRPr lang="fr-FR" sz="2800" dirty="0" smtClean="0"/>
          </a:p>
          <a:p>
            <a:pPr algn="ctr">
              <a:buNone/>
            </a:pPr>
            <a:r>
              <a:rPr lang="fr-FR" sz="2800" dirty="0" smtClean="0"/>
              <a:t>Transmissions en bande de base</a:t>
            </a:r>
          </a:p>
          <a:p>
            <a:pPr algn="ctr">
              <a:buNone/>
            </a:pPr>
            <a:endParaRPr lang="fr-FR" sz="2800" dirty="0" smtClean="0"/>
          </a:p>
          <a:p>
            <a:pPr marL="544513">
              <a:buNone/>
            </a:pPr>
            <a:endParaRPr lang="fr-FR" dirty="0"/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140968"/>
            <a:ext cx="7776864" cy="349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9024" y="1340768"/>
            <a:ext cx="8605464" cy="4752528"/>
          </a:xfrm>
        </p:spPr>
        <p:txBody>
          <a:bodyPr/>
          <a:lstStyle/>
          <a:p>
            <a:pPr>
              <a:buFont typeface="+mj-lt"/>
              <a:buAutoNum type="arabicPeriod" startAt="3"/>
            </a:pPr>
            <a:r>
              <a:rPr lang="fr-FR" dirty="0" smtClean="0"/>
              <a:t>La norme PS2</a:t>
            </a:r>
          </a:p>
          <a:p>
            <a:pPr algn="ctr">
              <a:buNone/>
            </a:pPr>
            <a:endParaRPr lang="fr-FR" sz="2800" dirty="0" smtClean="0"/>
          </a:p>
          <a:p>
            <a:pPr algn="ctr">
              <a:buNone/>
            </a:pPr>
            <a:r>
              <a:rPr lang="fr-FR" sz="2800" dirty="0" smtClean="0"/>
              <a:t>Codage utilisé sur une liaison PS2</a:t>
            </a:r>
          </a:p>
          <a:p>
            <a:pPr algn="ctr">
              <a:buNone/>
            </a:pPr>
            <a:endParaRPr lang="fr-FR" sz="2800" dirty="0" smtClean="0"/>
          </a:p>
          <a:p>
            <a:pPr marL="544513">
              <a:buNone/>
            </a:pPr>
            <a:endParaRPr lang="fr-FR" dirty="0"/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b="39583"/>
          <a:stretch>
            <a:fillRect/>
          </a:stretch>
        </p:blipFill>
        <p:spPr bwMode="auto">
          <a:xfrm>
            <a:off x="611560" y="2996952"/>
            <a:ext cx="791127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9024" y="1340768"/>
            <a:ext cx="8605464" cy="4752528"/>
          </a:xfrm>
        </p:spPr>
        <p:txBody>
          <a:bodyPr/>
          <a:lstStyle/>
          <a:p>
            <a:pPr>
              <a:buFont typeface="+mj-lt"/>
              <a:buAutoNum type="arabicPeriod" startAt="3"/>
            </a:pPr>
            <a:r>
              <a:rPr lang="fr-FR" dirty="0" smtClean="0"/>
              <a:t>La norme PS2</a:t>
            </a:r>
          </a:p>
          <a:p>
            <a:pPr algn="ctr">
              <a:buNone/>
            </a:pPr>
            <a:endParaRPr lang="fr-FR" sz="2800" dirty="0" smtClean="0"/>
          </a:p>
          <a:p>
            <a:pPr algn="ctr">
              <a:buNone/>
            </a:pPr>
            <a:r>
              <a:rPr lang="fr-FR" sz="2800" dirty="0" smtClean="0"/>
              <a:t>Codage utilisé sur une liaison PS2</a:t>
            </a:r>
          </a:p>
          <a:p>
            <a:pPr algn="ctr">
              <a:buNone/>
            </a:pPr>
            <a:endParaRPr lang="fr-FR" sz="2800" dirty="0" smtClean="0"/>
          </a:p>
          <a:p>
            <a:pPr marL="544513">
              <a:buNone/>
            </a:pPr>
            <a:endParaRPr lang="fr-FR" dirty="0"/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166" name="Picture 1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1" y="3140968"/>
            <a:ext cx="623083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2204864"/>
            <a:ext cx="915352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9024" y="1340768"/>
            <a:ext cx="8605464" cy="4752528"/>
          </a:xfrm>
        </p:spPr>
        <p:txBody>
          <a:bodyPr/>
          <a:lstStyle/>
          <a:p>
            <a:pPr>
              <a:buFont typeface="+mj-lt"/>
              <a:buAutoNum type="arabicPeriod" startAt="3"/>
            </a:pPr>
            <a:r>
              <a:rPr lang="fr-FR" dirty="0" smtClean="0"/>
              <a:t>La norme PS2</a:t>
            </a:r>
          </a:p>
          <a:p>
            <a:pPr algn="ctr">
              <a:buNone/>
            </a:pPr>
            <a:endParaRPr lang="fr-FR" sz="2800" dirty="0" smtClean="0"/>
          </a:p>
          <a:p>
            <a:pPr marL="544513">
              <a:buNone/>
            </a:pPr>
            <a:endParaRPr lang="fr-FR" dirty="0"/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0994"/>
            <a:ext cx="915352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1475656" y="2636912"/>
            <a:ext cx="4906738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3600" dirty="0" smtClean="0"/>
          </a:p>
          <a:p>
            <a:pPr algn="ctr"/>
            <a:r>
              <a:rPr lang="fr-FR" sz="3600" dirty="0" smtClean="0"/>
              <a:t>10kHz &lt; </a:t>
            </a:r>
            <a:r>
              <a:rPr lang="fr-FR" sz="3600" dirty="0" err="1" smtClean="0"/>
              <a:t>Fclk</a:t>
            </a:r>
            <a:r>
              <a:rPr lang="fr-FR" sz="3600" dirty="0" smtClean="0"/>
              <a:t>  &lt; 30KHz</a:t>
            </a:r>
          </a:p>
          <a:p>
            <a:pPr algn="ctr"/>
            <a:endParaRPr lang="fr-FR" sz="3600" dirty="0"/>
          </a:p>
        </p:txBody>
      </p:sp>
      <p:pic>
        <p:nvPicPr>
          <p:cNvPr id="53290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5661248"/>
            <a:ext cx="4464496" cy="4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à coins arrondis 9"/>
          <p:cNvSpPr/>
          <p:nvPr/>
        </p:nvSpPr>
        <p:spPr>
          <a:xfrm>
            <a:off x="5580112" y="4869160"/>
            <a:ext cx="1584176" cy="576064"/>
          </a:xfrm>
          <a:prstGeom prst="wedgeRoundRectCallout">
            <a:avLst>
              <a:gd name="adj1" fmla="val 931"/>
              <a:gd name="adj2" fmla="val 1145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Parité impaire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9024" y="1340768"/>
            <a:ext cx="8605464" cy="475252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3"/>
            </a:pPr>
            <a:r>
              <a:rPr lang="fr-FR" dirty="0" smtClean="0"/>
              <a:t>La norme PS2</a:t>
            </a:r>
          </a:p>
          <a:p>
            <a:pPr>
              <a:buFont typeface="+mj-lt"/>
              <a:buAutoNum type="arabicPeriod" startAt="3"/>
            </a:pPr>
            <a:endParaRPr lang="fr-FR" dirty="0" smtClean="0"/>
          </a:p>
          <a:p>
            <a:pPr algn="ctr">
              <a:buNone/>
            </a:pPr>
            <a:r>
              <a:rPr lang="fr-FR" dirty="0" smtClean="0"/>
              <a:t>Les jeux de codages des touches (Scan Code)</a:t>
            </a:r>
          </a:p>
          <a:p>
            <a:pPr algn="ctr">
              <a:buNone/>
            </a:pPr>
            <a:endParaRPr lang="fr-FR" sz="2800" dirty="0" smtClean="0"/>
          </a:p>
          <a:p>
            <a:pPr marL="544513">
              <a:buNone/>
            </a:pPr>
            <a:r>
              <a:rPr lang="fr-FR" sz="3000" dirty="0" smtClean="0"/>
              <a:t>Il existe trois versions de code scan :</a:t>
            </a:r>
          </a:p>
          <a:p>
            <a:pPr marL="1263650">
              <a:buNone/>
            </a:pPr>
            <a:r>
              <a:rPr lang="fr-FR" sz="3000" dirty="0" smtClean="0"/>
              <a:t>• Set 1 =&gt; PC/XT et PS2-30 </a:t>
            </a:r>
          </a:p>
          <a:p>
            <a:pPr marL="1263650">
              <a:buNone/>
            </a:pPr>
            <a:r>
              <a:rPr lang="fr-FR" sz="3000" dirty="0" smtClean="0"/>
              <a:t>• Set 2 =&gt; AT et PS/2 ;</a:t>
            </a:r>
          </a:p>
          <a:p>
            <a:pPr marL="1263650">
              <a:buNone/>
            </a:pPr>
            <a:r>
              <a:rPr lang="fr-FR" sz="3000" dirty="0" smtClean="0"/>
              <a:t>• Set 3 =&gt; émulation de terminaux sur PC</a:t>
            </a:r>
          </a:p>
          <a:p>
            <a:pPr marL="544513">
              <a:buNone/>
            </a:pPr>
            <a:endParaRPr lang="fr-FR" sz="3000" dirty="0"/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3568" y="2564904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/>
              <a:t>ET22C </a:t>
            </a:r>
          </a:p>
          <a:p>
            <a:pPr algn="ctr"/>
            <a:r>
              <a:rPr lang="fr-FR" sz="3600" b="1" dirty="0" smtClean="0"/>
              <a:t>Etude de cas :</a:t>
            </a:r>
          </a:p>
          <a:p>
            <a:pPr algn="ctr"/>
            <a:r>
              <a:rPr lang="fr-FR" sz="3600" b="1" dirty="0" smtClean="0"/>
              <a:t>Télécommunication analogique</a:t>
            </a:r>
          </a:p>
          <a:p>
            <a:pPr algn="ctr"/>
            <a:endParaRPr lang="fr-FR" sz="3600" b="1" dirty="0" smtClean="0"/>
          </a:p>
          <a:p>
            <a:pPr algn="ctr"/>
            <a:r>
              <a:rPr lang="fr-FR" sz="3600" dirty="0" smtClean="0"/>
              <a:t>Système de téléphonie </a:t>
            </a:r>
          </a:p>
          <a:p>
            <a:pPr algn="ctr"/>
            <a:r>
              <a:rPr lang="fr-FR" sz="3600" dirty="0" smtClean="0"/>
              <a:t>analogique interne</a:t>
            </a:r>
            <a:endParaRPr lang="fr-FR" sz="3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9024" y="1340768"/>
            <a:ext cx="8605464" cy="4752528"/>
          </a:xfrm>
        </p:spPr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 startAt="3"/>
            </a:pPr>
            <a:r>
              <a:rPr lang="fr-FR" dirty="0" smtClean="0"/>
              <a:t>La norme PS2</a:t>
            </a:r>
          </a:p>
          <a:p>
            <a:pPr>
              <a:buFont typeface="+mj-lt"/>
              <a:buAutoNum type="arabicPeriod" startAt="3"/>
            </a:pPr>
            <a:endParaRPr lang="fr-FR" dirty="0" smtClean="0"/>
          </a:p>
          <a:p>
            <a:pPr algn="ctr">
              <a:buNone/>
            </a:pPr>
            <a:r>
              <a:rPr lang="fr-FR" dirty="0" smtClean="0"/>
              <a:t>Les jeux de codages des touches (Scan Code)</a:t>
            </a:r>
          </a:p>
          <a:p>
            <a:pPr algn="ctr">
              <a:buNone/>
            </a:pPr>
            <a:endParaRPr lang="fr-FR" sz="2800" dirty="0" smtClean="0"/>
          </a:p>
          <a:p>
            <a:pPr marL="544513">
              <a:buNone/>
            </a:pPr>
            <a:r>
              <a:rPr lang="fr-FR" sz="3000" dirty="0" smtClean="0"/>
              <a:t>Identification de l’état d’une touche</a:t>
            </a:r>
          </a:p>
          <a:p>
            <a:pPr marL="544513">
              <a:buNone/>
            </a:pPr>
            <a:endParaRPr lang="fr-FR" sz="1300" dirty="0" smtClean="0"/>
          </a:p>
          <a:p>
            <a:pPr marL="2428875" indent="-269875">
              <a:buFont typeface="Arial" pitchFamily="34" charset="0"/>
              <a:buChar char="•"/>
            </a:pPr>
            <a:r>
              <a:rPr lang="fr-FR" sz="3000" dirty="0" smtClean="0"/>
              <a:t>Appuyée ou maintenue appuyée :</a:t>
            </a:r>
          </a:p>
          <a:p>
            <a:pPr marL="3043238" indent="0">
              <a:buNone/>
            </a:pPr>
            <a:r>
              <a:rPr lang="fr-FR" sz="3000" dirty="0" smtClean="0"/>
              <a:t> </a:t>
            </a:r>
            <a:r>
              <a:rPr lang="fr-FR" sz="3000" dirty="0" err="1" smtClean="0"/>
              <a:t>Make</a:t>
            </a:r>
            <a:r>
              <a:rPr lang="fr-FR" sz="3000" dirty="0" smtClean="0"/>
              <a:t> Codes</a:t>
            </a:r>
          </a:p>
          <a:p>
            <a:pPr marL="2428875" indent="-269875">
              <a:buFont typeface="Arial" pitchFamily="34" charset="0"/>
              <a:buChar char="•"/>
            </a:pPr>
            <a:r>
              <a:rPr lang="fr-FR" sz="3000" dirty="0" smtClean="0"/>
              <a:t>Relâchée : </a:t>
            </a:r>
          </a:p>
          <a:p>
            <a:pPr marL="3133725" indent="0">
              <a:buNone/>
            </a:pPr>
            <a:r>
              <a:rPr lang="fr-FR" sz="3000" dirty="0" smtClean="0"/>
              <a:t>Break Codes</a:t>
            </a:r>
            <a:endParaRPr lang="fr-FR" sz="3000" dirty="0"/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9024" y="1340768"/>
            <a:ext cx="8605464" cy="475252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3"/>
            </a:pPr>
            <a:r>
              <a:rPr lang="fr-FR" dirty="0" smtClean="0"/>
              <a:t>La norme PS2</a:t>
            </a:r>
          </a:p>
          <a:p>
            <a:pPr>
              <a:buFont typeface="+mj-lt"/>
              <a:buAutoNum type="arabicPeriod" startAt="3"/>
            </a:pPr>
            <a:endParaRPr lang="fr-FR" dirty="0" smtClean="0"/>
          </a:p>
          <a:p>
            <a:pPr algn="ctr">
              <a:buNone/>
            </a:pPr>
            <a:endParaRPr lang="fr-FR" sz="3000" dirty="0"/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9144000" cy="444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9024" y="1340768"/>
            <a:ext cx="8605464" cy="475252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3"/>
            </a:pPr>
            <a:r>
              <a:rPr lang="fr-FR" dirty="0" smtClean="0"/>
              <a:t>La norme PS2</a:t>
            </a:r>
          </a:p>
          <a:p>
            <a:pPr>
              <a:buFont typeface="+mj-lt"/>
              <a:buAutoNum type="arabicPeriod" startAt="3"/>
            </a:pPr>
            <a:endParaRPr lang="fr-FR" dirty="0" smtClean="0"/>
          </a:p>
          <a:p>
            <a:pPr algn="ctr">
              <a:buNone/>
            </a:pPr>
            <a:endParaRPr lang="fr-FR" sz="3000" dirty="0"/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098" name="Image 24"/>
          <p:cNvPicPr>
            <a:picLocks noChangeAspect="1" noChangeArrowheads="1"/>
          </p:cNvPicPr>
          <p:nvPr/>
        </p:nvPicPr>
        <p:blipFill>
          <a:blip r:embed="rId2" cstate="print"/>
          <a:srcRect l="1086" t="21494" r="11656" b="1251"/>
          <a:stretch>
            <a:fillRect/>
          </a:stretch>
        </p:blipFill>
        <p:spPr bwMode="auto">
          <a:xfrm>
            <a:off x="0" y="2492896"/>
            <a:ext cx="901874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9024" y="1340768"/>
            <a:ext cx="8784976" cy="5112568"/>
          </a:xfrm>
        </p:spPr>
        <p:txBody>
          <a:bodyPr>
            <a:normAutofit fontScale="85000" lnSpcReduction="20000"/>
          </a:bodyPr>
          <a:lstStyle/>
          <a:p>
            <a:pPr>
              <a:buFont typeface="+mj-lt"/>
              <a:buAutoNum type="arabicPeriod" startAt="4"/>
            </a:pPr>
            <a:r>
              <a:rPr lang="fr-FR" dirty="0" smtClean="0"/>
              <a:t>Mesures</a:t>
            </a:r>
          </a:p>
          <a:p>
            <a:pPr>
              <a:buNone/>
            </a:pPr>
            <a:endParaRPr lang="fr-FR" sz="1600" dirty="0" smtClean="0"/>
          </a:p>
          <a:p>
            <a:pPr marL="630238" lvl="2" indent="-269875"/>
            <a:r>
              <a:rPr lang="fr-FR" sz="3000" dirty="0" smtClean="0"/>
              <a:t>Fonctionnement autonome (alimentation de labo)</a:t>
            </a:r>
          </a:p>
          <a:p>
            <a:pPr marL="1079500" lvl="2" indent="-269875">
              <a:buFont typeface="Wingdings" pitchFamily="2" charset="2"/>
              <a:buChar char="Ø"/>
            </a:pPr>
            <a:r>
              <a:rPr lang="fr-FR" dirty="0" smtClean="0"/>
              <a:t>Tension d’alimentation minimale</a:t>
            </a:r>
          </a:p>
          <a:p>
            <a:pPr marL="1079500" lvl="2" indent="-269875">
              <a:buFont typeface="Wingdings" pitchFamily="2" charset="2"/>
              <a:buChar char="Ø"/>
            </a:pPr>
            <a:r>
              <a:rPr lang="fr-FR" dirty="0" smtClean="0"/>
              <a:t>Séquence d’initialisation</a:t>
            </a:r>
          </a:p>
          <a:p>
            <a:pPr marL="630238" lvl="2" indent="-269875"/>
            <a:r>
              <a:rPr lang="fr-FR" sz="3000" dirty="0" smtClean="0"/>
              <a:t>Analyse  temporelle</a:t>
            </a:r>
          </a:p>
          <a:p>
            <a:pPr marL="1079500" lvl="2" indent="-269875">
              <a:buFont typeface="Wingdings" pitchFamily="2" charset="2"/>
              <a:buChar char="Ø"/>
            </a:pPr>
            <a:r>
              <a:rPr lang="fr-FR" dirty="0" smtClean="0"/>
              <a:t>Relevé horloge / Données</a:t>
            </a:r>
          </a:p>
          <a:p>
            <a:pPr marL="1079500" lvl="2" indent="-269875">
              <a:buFont typeface="Wingdings" pitchFamily="2" charset="2"/>
              <a:buChar char="Ø"/>
            </a:pPr>
            <a:r>
              <a:rPr lang="fr-FR" dirty="0" smtClean="0"/>
              <a:t>Mesure de la fréquence d’horloge =&gt; Débit de la liaison</a:t>
            </a:r>
          </a:p>
          <a:p>
            <a:pPr marL="1079500" lvl="2" indent="-269875">
              <a:buFont typeface="Wingdings" pitchFamily="2" charset="2"/>
              <a:buChar char="Ø"/>
            </a:pPr>
            <a:r>
              <a:rPr lang="fr-FR" dirty="0" smtClean="0"/>
              <a:t>Identification </a:t>
            </a:r>
            <a:r>
              <a:rPr lang="fr-FR" dirty="0" err="1" smtClean="0"/>
              <a:t>Make</a:t>
            </a:r>
            <a:r>
              <a:rPr lang="fr-FR" dirty="0" smtClean="0"/>
              <a:t> et Break code pour quelques touches</a:t>
            </a:r>
          </a:p>
          <a:p>
            <a:pPr marL="630238" lvl="2" indent="-269875"/>
            <a:r>
              <a:rPr lang="fr-FR" sz="3000" dirty="0" smtClean="0"/>
              <a:t>Clavier connecter au PC</a:t>
            </a:r>
          </a:p>
          <a:p>
            <a:pPr marL="1079500" lvl="2" indent="-269875">
              <a:buFont typeface="Wingdings" pitchFamily="2" charset="2"/>
              <a:buChar char="Ø"/>
            </a:pPr>
            <a:r>
              <a:rPr lang="fr-FR" dirty="0" smtClean="0"/>
              <a:t>Initialisation (raccordement PC </a:t>
            </a:r>
            <a:r>
              <a:rPr lang="fr-FR" dirty="0" err="1" smtClean="0"/>
              <a:t>alumé</a:t>
            </a:r>
            <a:r>
              <a:rPr lang="fr-FR" dirty="0" smtClean="0"/>
              <a:t>)</a:t>
            </a:r>
          </a:p>
          <a:p>
            <a:pPr marL="1079500" lvl="2" indent="-269875">
              <a:buFont typeface="Wingdings" pitchFamily="2" charset="2"/>
              <a:buChar char="Ø"/>
            </a:pPr>
            <a:r>
              <a:rPr lang="fr-FR" dirty="0" smtClean="0"/>
              <a:t>Touche maintenue appuyée (répétition)</a:t>
            </a:r>
          </a:p>
          <a:p>
            <a:pPr marL="630238" lvl="2" indent="-269875"/>
            <a:r>
              <a:rPr lang="fr-FR" sz="3000" dirty="0" smtClean="0"/>
              <a:t>Analyse fréquentielle</a:t>
            </a:r>
          </a:p>
          <a:p>
            <a:pPr marL="1079500" lvl="2" indent="-269875">
              <a:buFont typeface="Wingdings" pitchFamily="2" charset="2"/>
              <a:buChar char="Ø"/>
            </a:pPr>
            <a:r>
              <a:rPr lang="fr-FR" dirty="0" smtClean="0"/>
              <a:t>Caractérisation de la bande passante de la liaison</a:t>
            </a:r>
            <a:endParaRPr lang="fr-FR" sz="2600" dirty="0" smtClean="0"/>
          </a:p>
          <a:p>
            <a:pPr marL="1079500" lvl="2" indent="-269875"/>
            <a:endParaRPr lang="fr-FR" dirty="0" smtClean="0"/>
          </a:p>
          <a:p>
            <a:pPr marL="630238" lvl="2" indent="-269875"/>
            <a:endParaRPr lang="fr-FR" dirty="0" smtClean="0"/>
          </a:p>
          <a:p>
            <a:pPr marL="809625" lvl="2" indent="-269875"/>
            <a:endParaRPr lang="fr-FR" sz="26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9024" y="1340768"/>
            <a:ext cx="8784976" cy="4752528"/>
          </a:xfrm>
        </p:spPr>
        <p:txBody>
          <a:bodyPr/>
          <a:lstStyle/>
          <a:p>
            <a:r>
              <a:rPr lang="fr-FR" dirty="0" smtClean="0"/>
              <a:t>But de l’activité</a:t>
            </a:r>
          </a:p>
          <a:p>
            <a:pPr indent="25400">
              <a:buNone/>
            </a:pPr>
            <a:endParaRPr lang="fr-FR" dirty="0" smtClean="0"/>
          </a:p>
          <a:p>
            <a:pPr indent="25400">
              <a:buNone/>
            </a:pPr>
            <a:r>
              <a:rPr lang="fr-FR" dirty="0" smtClean="0"/>
              <a:t>Visualiser et caractériser les signaux électriques qui transitent sur la ligne reliant un téléphone à un autocommutateur (PABX) analogique.</a:t>
            </a:r>
          </a:p>
          <a:p>
            <a:pPr indent="25400">
              <a:buNone/>
            </a:pPr>
            <a:endParaRPr lang="fr-FR" dirty="0" smtClean="0"/>
          </a:p>
          <a:p>
            <a:pPr indent="25400">
              <a:buNone/>
            </a:pPr>
            <a:r>
              <a:rPr lang="fr-FR" i="1" dirty="0" smtClean="0"/>
              <a:t>PABX : </a:t>
            </a:r>
            <a:r>
              <a:rPr lang="fr-FR" i="1" dirty="0" err="1" smtClean="0"/>
              <a:t>Private</a:t>
            </a:r>
            <a:r>
              <a:rPr lang="fr-FR" i="1" dirty="0" smtClean="0"/>
              <a:t> </a:t>
            </a:r>
            <a:r>
              <a:rPr lang="fr-FR" i="1" dirty="0" err="1" smtClean="0"/>
              <a:t>Automatic</a:t>
            </a:r>
            <a:r>
              <a:rPr lang="fr-FR" i="1" dirty="0" smtClean="0"/>
              <a:t> </a:t>
            </a:r>
            <a:r>
              <a:rPr lang="fr-FR" i="1" dirty="0" err="1" smtClean="0"/>
              <a:t>Branch</a:t>
            </a:r>
            <a:r>
              <a:rPr lang="fr-FR" i="1" dirty="0" smtClean="0"/>
              <a:t> </a:t>
            </a:r>
            <a:r>
              <a:rPr lang="fr-FR" i="1" dirty="0" err="1" smtClean="0"/>
              <a:t>eXchange</a:t>
            </a:r>
            <a:endParaRPr lang="fr-FR" i="1" dirty="0" smtClean="0"/>
          </a:p>
          <a:p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9024" y="1340768"/>
            <a:ext cx="8784976" cy="4752528"/>
          </a:xfrm>
        </p:spPr>
        <p:txBody>
          <a:bodyPr/>
          <a:lstStyle/>
          <a:p>
            <a:pPr>
              <a:buFont typeface="+mj-lt"/>
              <a:buAutoNum type="arabicPeriod" startAt="2"/>
            </a:pPr>
            <a:r>
              <a:rPr lang="fr-FR" dirty="0" smtClean="0"/>
              <a:t>Installation</a:t>
            </a:r>
          </a:p>
          <a:p>
            <a:pPr indent="25400"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1054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840831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9024" y="1340768"/>
            <a:ext cx="8784976" cy="4752528"/>
          </a:xfrm>
        </p:spPr>
        <p:txBody>
          <a:bodyPr/>
          <a:lstStyle/>
          <a:p>
            <a:pPr>
              <a:buFont typeface="+mj-lt"/>
              <a:buAutoNum type="arabicPeriod" startAt="2"/>
            </a:pPr>
            <a:r>
              <a:rPr lang="fr-FR" dirty="0" smtClean="0"/>
              <a:t>Installation</a:t>
            </a:r>
          </a:p>
          <a:p>
            <a:pPr>
              <a:buFont typeface="+mj-lt"/>
              <a:buAutoNum type="arabicPeriod" startAt="2"/>
            </a:pPr>
            <a:endParaRPr lang="fr-FR" dirty="0" smtClean="0"/>
          </a:p>
          <a:p>
            <a:pPr algn="ctr">
              <a:buNone/>
            </a:pPr>
            <a:r>
              <a:rPr lang="fr-FR" dirty="0" smtClean="0"/>
              <a:t>Boitier d’investigation</a:t>
            </a:r>
          </a:p>
          <a:p>
            <a:pPr indent="25400"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284984"/>
            <a:ext cx="77628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9024" y="1340768"/>
            <a:ext cx="8784976" cy="4752528"/>
          </a:xfrm>
        </p:spPr>
        <p:txBody>
          <a:bodyPr/>
          <a:lstStyle/>
          <a:p>
            <a:pPr>
              <a:buFont typeface="+mj-lt"/>
              <a:buAutoNum type="arabicPeriod" startAt="2"/>
            </a:pPr>
            <a:r>
              <a:rPr lang="fr-FR" dirty="0" smtClean="0"/>
              <a:t>Installation</a:t>
            </a:r>
          </a:p>
          <a:p>
            <a:pPr>
              <a:buFont typeface="+mj-lt"/>
              <a:buAutoNum type="arabicPeriod" startAt="2"/>
            </a:pPr>
            <a:endParaRPr lang="fr-FR" dirty="0" smtClean="0"/>
          </a:p>
          <a:p>
            <a:pPr indent="25400"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60848"/>
            <a:ext cx="7128792" cy="446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9024" y="1340768"/>
            <a:ext cx="8784976" cy="475252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2"/>
            </a:pPr>
            <a:r>
              <a:rPr lang="fr-FR" dirty="0" smtClean="0"/>
              <a:t>Installation</a:t>
            </a:r>
          </a:p>
          <a:p>
            <a:pPr>
              <a:buFont typeface="+mj-lt"/>
              <a:buAutoNum type="arabicPeriod" startAt="2"/>
            </a:pPr>
            <a:endParaRPr lang="fr-FR" dirty="0" smtClean="0"/>
          </a:p>
          <a:p>
            <a:pPr algn="ctr">
              <a:buNone/>
            </a:pPr>
            <a:r>
              <a:rPr lang="fr-FR" sz="4000" b="1" dirty="0" smtClean="0">
                <a:solidFill>
                  <a:srgbClr val="FF0000"/>
                </a:solidFill>
              </a:rPr>
              <a:t>Attention :</a:t>
            </a:r>
          </a:p>
          <a:p>
            <a:pPr algn="ctr">
              <a:buNone/>
            </a:pPr>
            <a:endParaRPr lang="fr-FR" sz="12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V32 mesure différentielle</a:t>
            </a:r>
          </a:p>
          <a:p>
            <a:pPr marL="904875">
              <a:buFont typeface="Symbol"/>
              <a:buChar char="Þ"/>
            </a:pPr>
            <a:r>
              <a:rPr lang="fr-FR" b="1" dirty="0" smtClean="0">
                <a:solidFill>
                  <a:srgbClr val="FF0000"/>
                </a:solidFill>
              </a:rPr>
              <a:t>Oscilloscope + sonde différentielle</a:t>
            </a:r>
          </a:p>
          <a:p>
            <a:pPr algn="ctr">
              <a:buNone/>
            </a:pPr>
            <a:endParaRPr lang="fr-FR" sz="1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Analyse fréquentielle</a:t>
            </a:r>
          </a:p>
          <a:p>
            <a:pPr marL="904875">
              <a:buFont typeface="Symbol"/>
              <a:buChar char="Þ"/>
            </a:pPr>
            <a:r>
              <a:rPr lang="fr-FR" b="1" dirty="0" smtClean="0">
                <a:solidFill>
                  <a:srgbClr val="FF0000"/>
                </a:solidFill>
              </a:rPr>
              <a:t>Oscilloscope avec module FFT</a:t>
            </a:r>
          </a:p>
          <a:p>
            <a:pPr algn="ctr">
              <a:buFont typeface="Symbol"/>
              <a:buChar char="Þ"/>
            </a:pPr>
            <a:endParaRPr lang="fr-FR" b="1" dirty="0" smtClean="0">
              <a:solidFill>
                <a:srgbClr val="FF0000"/>
              </a:solidFill>
            </a:endParaRPr>
          </a:p>
          <a:p>
            <a:pPr>
              <a:buFont typeface="+mj-lt"/>
              <a:buAutoNum type="arabicPeriod" startAt="2"/>
            </a:pPr>
            <a:endParaRPr lang="fr-FR" dirty="0" smtClean="0"/>
          </a:p>
          <a:p>
            <a:pPr indent="25400">
              <a:buNone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3504</TotalTime>
  <Words>660</Words>
  <Application>Microsoft Office PowerPoint</Application>
  <PresentationFormat>Affichage à l'écran (4:3)</PresentationFormat>
  <Paragraphs>207</Paragraphs>
  <Slides>43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4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Marco</dc:creator>
  <cp:lastModifiedBy>Marco</cp:lastModifiedBy>
  <cp:revision>121</cp:revision>
  <dcterms:created xsi:type="dcterms:W3CDTF">2011-05-23T08:41:01Z</dcterms:created>
  <dcterms:modified xsi:type="dcterms:W3CDTF">2012-01-20T20:36:56Z</dcterms:modified>
</cp:coreProperties>
</file>