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92" r:id="rId10"/>
    <p:sldId id="264" r:id="rId11"/>
    <p:sldId id="30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90" r:id="rId36"/>
    <p:sldId id="395" r:id="rId37"/>
    <p:sldId id="292" r:id="rId38"/>
    <p:sldId id="293" r:id="rId39"/>
    <p:sldId id="294" r:id="rId40"/>
    <p:sldId id="289" r:id="rId41"/>
    <p:sldId id="295" r:id="rId42"/>
    <p:sldId id="296" r:id="rId43"/>
    <p:sldId id="297" r:id="rId44"/>
    <p:sldId id="298" r:id="rId45"/>
    <p:sldId id="299" r:id="rId46"/>
    <p:sldId id="300" r:id="rId47"/>
    <p:sldId id="305" r:id="rId48"/>
    <p:sldId id="306" r:id="rId49"/>
    <p:sldId id="303" r:id="rId50"/>
    <p:sldId id="301" r:id="rId51"/>
    <p:sldId id="302" r:id="rId52"/>
    <p:sldId id="307" r:id="rId53"/>
    <p:sldId id="308" r:id="rId54"/>
    <p:sldId id="309" r:id="rId55"/>
    <p:sldId id="310" r:id="rId56"/>
    <p:sldId id="311" r:id="rId57"/>
    <p:sldId id="315" r:id="rId58"/>
    <p:sldId id="316" r:id="rId59"/>
    <p:sldId id="322" r:id="rId60"/>
    <p:sldId id="318" r:id="rId61"/>
    <p:sldId id="319" r:id="rId62"/>
    <p:sldId id="320" r:id="rId63"/>
    <p:sldId id="321" r:id="rId64"/>
    <p:sldId id="323" r:id="rId65"/>
    <p:sldId id="324" r:id="rId66"/>
    <p:sldId id="325" r:id="rId67"/>
    <p:sldId id="326" r:id="rId68"/>
    <p:sldId id="327" r:id="rId69"/>
    <p:sldId id="328" r:id="rId70"/>
    <p:sldId id="330" r:id="rId71"/>
    <p:sldId id="331" r:id="rId72"/>
    <p:sldId id="333" r:id="rId73"/>
    <p:sldId id="396" r:id="rId74"/>
    <p:sldId id="332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93" r:id="rId89"/>
    <p:sldId id="354" r:id="rId90"/>
    <p:sldId id="353" r:id="rId91"/>
    <p:sldId id="352" r:id="rId92"/>
    <p:sldId id="351" r:id="rId93"/>
    <p:sldId id="350" r:id="rId94"/>
    <p:sldId id="349" r:id="rId95"/>
    <p:sldId id="348" r:id="rId96"/>
    <p:sldId id="397" r:id="rId97"/>
    <p:sldId id="355" r:id="rId98"/>
    <p:sldId id="356" r:id="rId99"/>
    <p:sldId id="357" r:id="rId100"/>
    <p:sldId id="358" r:id="rId101"/>
    <p:sldId id="360" r:id="rId102"/>
    <p:sldId id="361" r:id="rId103"/>
    <p:sldId id="359" r:id="rId104"/>
    <p:sldId id="362" r:id="rId105"/>
    <p:sldId id="364" r:id="rId106"/>
    <p:sldId id="363" r:id="rId107"/>
    <p:sldId id="366" r:id="rId108"/>
    <p:sldId id="365" r:id="rId109"/>
    <p:sldId id="380" r:id="rId110"/>
    <p:sldId id="367" r:id="rId111"/>
    <p:sldId id="378" r:id="rId112"/>
    <p:sldId id="379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7" r:id="rId122"/>
    <p:sldId id="381" r:id="rId123"/>
    <p:sldId id="383" r:id="rId124"/>
    <p:sldId id="384" r:id="rId125"/>
    <p:sldId id="385" r:id="rId126"/>
    <p:sldId id="382" r:id="rId127"/>
    <p:sldId id="387" r:id="rId128"/>
    <p:sldId id="398" r:id="rId129"/>
    <p:sldId id="388" r:id="rId130"/>
    <p:sldId id="400" r:id="rId131"/>
    <p:sldId id="399" r:id="rId132"/>
    <p:sldId id="391" r:id="rId133"/>
    <p:sldId id="389" r:id="rId134"/>
    <p:sldId id="390" r:id="rId135"/>
    <p:sldId id="394" r:id="rId136"/>
    <p:sldId id="386" r:id="rId1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06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BC25A-5D69-4E8B-8AA3-FE2793F0D3FC}" type="datetimeFigureOut">
              <a:rPr lang="fr-FR" smtClean="0"/>
              <a:pPr/>
              <a:t>04/03/2012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432DA-68DB-4C5C-A716-A63B4850BA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32DA-68DB-4C5C-A716-A63B4850BA6B}" type="slidenum">
              <a:rPr lang="fr-FR" smtClean="0"/>
              <a:pPr/>
              <a:t>81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04/03/2012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04/03/2012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04/03/2012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04/03/2012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04/03/2012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04/03/2012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04/03/2012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04/03/2012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04/03/2012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04/03/2012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04/03/2012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74EA-2EDC-4F3C-85A6-44B270D9A66C}" type="datetimeFigureOut">
              <a:rPr lang="fr-FR" smtClean="0"/>
              <a:pPr/>
              <a:t>04/03/2012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hyperlink" Target="Packet%20Tracer/dmz.pkt" TargetMode="Externa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hyperlink" Target="Packet%20Tracer/dmz.pkt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2132856"/>
            <a:ext cx="6217278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/>
              <a:t>Formation des enseignants</a:t>
            </a:r>
          </a:p>
          <a:p>
            <a:pPr algn="ctr"/>
            <a:endParaRPr lang="fr-FR" sz="3200" dirty="0" smtClean="0"/>
          </a:p>
          <a:p>
            <a:pPr algn="ctr"/>
            <a:r>
              <a:rPr lang="fr-FR" sz="5400" dirty="0" smtClean="0"/>
              <a:t>Initiation </a:t>
            </a:r>
            <a:r>
              <a:rPr lang="fr-FR" sz="5400" dirty="0"/>
              <a:t>aux réseaux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6021288"/>
            <a:ext cx="841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Marc </a:t>
            </a:r>
            <a:r>
              <a:rPr lang="fr-FR" dirty="0" err="1" smtClean="0"/>
              <a:t>Silanus</a:t>
            </a:r>
            <a:r>
              <a:rPr lang="fr-FR" dirty="0" smtClean="0"/>
              <a:t> – marc.silanus@ac-aix-marseille.fr</a:t>
            </a:r>
          </a:p>
          <a:p>
            <a:r>
              <a:rPr lang="fr-FR" dirty="0" smtClean="0"/>
              <a:t>Génie Electronique – Lycée A. Benoit – Cours Victor Hugo – 84803 L’ISLE SUR LA SORGUE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2" y="980728"/>
            <a:ext cx="84793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pPr algn="ctr"/>
            <a:r>
              <a:rPr lang="fr-FR" sz="4000" dirty="0" smtClean="0"/>
              <a:t>1- Vivre dans un monde en réseau</a:t>
            </a:r>
            <a:endParaRPr lang="fr-FR" sz="4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32839"/>
            <a:ext cx="8136904" cy="437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600" y="2447600"/>
            <a:ext cx="703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Chaque hôte doit avoir une adresse IPv4 unique dans le réseau considéré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2744924"/>
            <a:ext cx="7816015" cy="41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2951820" y="1772816"/>
            <a:ext cx="2808312" cy="1188132"/>
          </a:xfrm>
          <a:prstGeom prst="wedgeRoundRectCallout">
            <a:avLst>
              <a:gd name="adj1" fmla="val -50732"/>
              <a:gd name="adj2" fmla="val 63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IP publique </a:t>
            </a:r>
          </a:p>
          <a:p>
            <a:pPr algn="ctr"/>
            <a:r>
              <a:rPr lang="fr-FR" dirty="0" smtClean="0"/>
              <a:t>NAT </a:t>
            </a:r>
          </a:p>
          <a:p>
            <a:pPr algn="ctr"/>
            <a:r>
              <a:rPr lang="fr-FR" dirty="0" smtClean="0"/>
              <a:t>(Translation d’adresse réseau)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79812" y="2924944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92.153.135.209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375756" y="4437112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92.153.135.210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1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92896"/>
            <a:ext cx="3469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Les paramètres </a:t>
            </a:r>
            <a:r>
              <a:rPr lang="fr-FR" dirty="0" smtClean="0"/>
              <a:t>TCP/IP : Attribution</a:t>
            </a:r>
            <a:endParaRPr lang="fr-FR" dirty="0" smtClean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580" y="2708919"/>
            <a:ext cx="7344816" cy="41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160" y="1844824"/>
            <a:ext cx="818409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56892"/>
            <a:ext cx="337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Les paramètres </a:t>
            </a:r>
            <a:r>
              <a:rPr lang="fr-FR" dirty="0" smtClean="0"/>
              <a:t>TCP/IP : Passerelle</a:t>
            </a:r>
            <a:endParaRPr lang="fr-F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613" y="2666479"/>
            <a:ext cx="7695072" cy="419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548" y="1628800"/>
            <a:ext cx="8568444" cy="510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5529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</a:t>
            </a:r>
            <a:r>
              <a:rPr lang="fr-FR" dirty="0" smtClean="0"/>
              <a:t>IPv4 : masque de sous-réseau</a:t>
            </a:r>
            <a:endParaRPr lang="fr-F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89189"/>
          <a:stretch>
            <a:fillRect/>
          </a:stretch>
        </p:blipFill>
        <p:spPr bwMode="auto">
          <a:xfrm>
            <a:off x="20683" y="2960948"/>
            <a:ext cx="908905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54054"/>
          <a:stretch>
            <a:fillRect/>
          </a:stretch>
        </p:blipFill>
        <p:spPr bwMode="auto">
          <a:xfrm>
            <a:off x="20683" y="2960948"/>
            <a:ext cx="908905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6084168" y="1304764"/>
            <a:ext cx="2808312" cy="1224136"/>
          </a:xfrm>
          <a:prstGeom prst="wedgeRoundRectCallout">
            <a:avLst>
              <a:gd name="adj1" fmla="val 45864"/>
              <a:gd name="adj2" fmla="val 857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Masque de sous-réseau :</a:t>
            </a:r>
          </a:p>
          <a:p>
            <a:pPr algn="ctr"/>
            <a:r>
              <a:rPr lang="fr-FR" b="1" dirty="0" smtClean="0"/>
              <a:t>20 bits successifs à 1</a:t>
            </a:r>
          </a:p>
          <a:p>
            <a:pPr algn="ctr"/>
            <a:r>
              <a:rPr lang="fr-FR" b="1" dirty="0" smtClean="0"/>
              <a:t>255.255.240.0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37838"/>
          <a:stretch>
            <a:fillRect/>
          </a:stretch>
        </p:blipFill>
        <p:spPr bwMode="auto">
          <a:xfrm>
            <a:off x="20683" y="2960948"/>
            <a:ext cx="908905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2703"/>
          <a:stretch>
            <a:fillRect/>
          </a:stretch>
        </p:blipFill>
        <p:spPr bwMode="auto">
          <a:xfrm>
            <a:off x="20683" y="2960948"/>
            <a:ext cx="908905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92180" y="4293096"/>
            <a:ext cx="1872208" cy="720080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211960" y="5561856"/>
            <a:ext cx="4140460" cy="1296144"/>
          </a:xfrm>
          <a:prstGeom prst="wedgeRoundRectCallout">
            <a:avLst>
              <a:gd name="adj1" fmla="val -1243"/>
              <a:gd name="adj2" fmla="val -89975"/>
              <a:gd name="adj3" fmla="val 16667"/>
            </a:avLst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Lorsque tous ces bits sont à 1 :</a:t>
            </a:r>
          </a:p>
          <a:p>
            <a:pPr algn="ctr"/>
            <a:r>
              <a:rPr lang="fr-FR" b="1" dirty="0" smtClean="0"/>
              <a:t>Dernière adresse du réseau</a:t>
            </a:r>
          </a:p>
          <a:p>
            <a:pPr algn="ctr"/>
            <a:r>
              <a:rPr lang="fr-FR" dirty="0" smtClean="0"/>
              <a:t>10101100.0001000.1000</a:t>
            </a:r>
            <a:r>
              <a:rPr lang="fr-FR" b="1" dirty="0" smtClean="0">
                <a:solidFill>
                  <a:srgbClr val="FF0000"/>
                </a:solidFill>
              </a:rPr>
              <a:t>1111.11111111</a:t>
            </a:r>
          </a:p>
          <a:p>
            <a:pPr marL="530225">
              <a:tabLst>
                <a:tab pos="900113" algn="l"/>
                <a:tab pos="1341438" algn="l"/>
                <a:tab pos="1798638" algn="l"/>
                <a:tab pos="2241550" algn="l"/>
                <a:tab pos="2773363" algn="l"/>
                <a:tab pos="3141663" algn="l"/>
              </a:tabLst>
            </a:pPr>
            <a:r>
              <a:rPr lang="fr-FR" b="1" dirty="0" smtClean="0"/>
              <a:t>172	 . 	16	 .	143	 .	255 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690945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  <a:p>
            <a:endParaRPr lang="fr-FR" dirty="0" smtClean="0"/>
          </a:p>
          <a:p>
            <a:r>
              <a:rPr lang="fr-FR" sz="2000" dirty="0" smtClean="0"/>
              <a:t>L’hôte</a:t>
            </a:r>
            <a:r>
              <a:rPr lang="fr-FR" sz="2000" b="1" dirty="0" smtClean="0"/>
              <a:t> 172.16.132.70/20 </a:t>
            </a:r>
            <a:r>
              <a:rPr lang="fr-FR" sz="2000" dirty="0" smtClean="0"/>
              <a:t>fait partie du réseau </a:t>
            </a:r>
            <a:r>
              <a:rPr lang="fr-FR" sz="2000" b="1" dirty="0" smtClean="0"/>
              <a:t>172.16.128.0/20 :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079612" y="3753036"/>
          <a:ext cx="6492044" cy="18542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246022"/>
                <a:gridCol w="324602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Adresse de réseau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baseline="0" dirty="0" smtClean="0">
                          <a:latin typeface="Courier New" pitchFamily="49" charset="0"/>
                        </a:rPr>
                        <a:t>172.16.128.0</a:t>
                      </a:r>
                      <a:endParaRPr lang="fr-FR" b="1" baseline="0" dirty="0">
                        <a:latin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Adresse du premier hôte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 smtClean="0">
                          <a:latin typeface="Courier New" pitchFamily="49" charset="0"/>
                        </a:rPr>
                        <a:t>172.16.128.1</a:t>
                      </a:r>
                      <a:endParaRPr lang="fr-FR" b="1" baseline="0" dirty="0" smtClean="0">
                        <a:latin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latin typeface="Courier New" pitchFamily="49" charset="0"/>
                        </a:rPr>
                        <a:t>...</a:t>
                      </a:r>
                      <a:endParaRPr lang="fr-FR" b="1" baseline="0" dirty="0">
                        <a:latin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Adresse</a:t>
                      </a:r>
                      <a:r>
                        <a:rPr lang="fr-FR" baseline="0" dirty="0" smtClean="0"/>
                        <a:t> du dernier hôte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 smtClean="0">
                          <a:latin typeface="Courier New" pitchFamily="49" charset="0"/>
                        </a:rPr>
                        <a:t>172.16.143.254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Dernière adresse dans le réseau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latin typeface="Courier New" pitchFamily="49" charset="0"/>
                        </a:rPr>
                        <a:t>172.16.143.255</a:t>
                      </a:r>
                      <a:endParaRPr lang="fr-FR" b="1" baseline="0" dirty="0">
                        <a:latin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1007604" y="5769260"/>
            <a:ext cx="5688632" cy="720080"/>
          </a:xfrm>
          <a:prstGeom prst="wedgeRoundRectCallout">
            <a:avLst>
              <a:gd name="adj1" fmla="val 6403"/>
              <a:gd name="adj2" fmla="val -842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Dernière adresse de réseau = adresse de diffusion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pPr marL="176213" lvl="0" indent="-176213">
              <a:spcBef>
                <a:spcPts val="1200"/>
              </a:spcBef>
            </a:pPr>
            <a:r>
              <a:rPr lang="fr-FR" sz="2000" b="1" i="1" dirty="0" smtClean="0"/>
              <a:t>Existence humaine :</a:t>
            </a:r>
            <a:endParaRPr lang="fr-FR" sz="2000" b="1" i="1" dirty="0"/>
          </a:p>
          <a:p>
            <a:pPr marL="9001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 smtClean="0"/>
              <a:t>besoins de survie (respirer, se nourrir, s’hydrater, se protéger)</a:t>
            </a:r>
          </a:p>
          <a:p>
            <a:pPr marL="9001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 smtClean="0"/>
              <a:t>Besoins de communiquer</a:t>
            </a:r>
          </a:p>
          <a:p>
            <a:pPr marL="9001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 smtClean="0"/>
              <a:t>Confort…</a:t>
            </a:r>
            <a:endParaRPr lang="fr-FR" sz="2000" dirty="0"/>
          </a:p>
          <a:p>
            <a:endParaRPr lang="fr-F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524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Classes d’adresse IPv4 – système d’adressage obsolète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5953"/>
            <a:ext cx="9074374" cy="375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2165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Plages d’adresse IPv4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2744924"/>
            <a:ext cx="6588732" cy="408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7732823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Plages d’adresse IPv4 exclues de l’adressage des hôtes</a:t>
            </a:r>
          </a:p>
          <a:p>
            <a:endParaRPr lang="fr-FR" dirty="0" smtClean="0"/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de réseau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de diffusion (</a:t>
            </a:r>
            <a:r>
              <a:rPr lang="fr-FR" b="1" dirty="0" err="1" smtClean="0"/>
              <a:t>broadcast</a:t>
            </a:r>
            <a:r>
              <a:rPr lang="fr-FR" b="1" dirty="0" smtClean="0"/>
              <a:t>)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Routes par défaut   :   0.0.0.0 - 0.255.255.255  (0.0.0.0 /8)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de bouclage :   127.0.0.0 - 127.255.255.255  (127.0.0.0/8)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locales-liens : 169.254.0.0 - 169.254.255.255 (169.254.0.0 /16</a:t>
            </a:r>
            <a:r>
              <a:rPr lang="fr-FR" b="1" dirty="0" smtClean="0"/>
              <a:t>)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publiques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722313" indent="-279400">
              <a:buFont typeface="Arial" pitchFamily="34" charset="0"/>
              <a:buChar char="•"/>
            </a:pPr>
            <a:endParaRPr lang="fr-FR" b="1" dirty="0" smtClean="0"/>
          </a:p>
          <a:p>
            <a:pPr marL="722313" indent="-279400"/>
            <a:endParaRPr lang="fr-FR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Plages d’adresse IPv4 exclues de l’adressage des hôtes</a:t>
            </a:r>
          </a:p>
          <a:p>
            <a:endParaRPr lang="fr-FR" dirty="0" smtClean="0"/>
          </a:p>
          <a:p>
            <a:pPr algn="ctr"/>
            <a:r>
              <a:rPr lang="fr-FR" b="1" dirty="0" smtClean="0"/>
              <a:t>Utilisables dans un réseau privé :</a:t>
            </a:r>
            <a:endParaRPr lang="fr-FR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439652" y="3573016"/>
            <a:ext cx="5688632" cy="132343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b="1" dirty="0" smtClean="0"/>
              <a:t>10.0.0.0 </a:t>
            </a:r>
            <a:r>
              <a:rPr lang="fr-FR" sz="2000" b="1" dirty="0" smtClean="0"/>
              <a:t>à 10.255.255.255 (10.0.0.0 /8)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b="1" dirty="0" smtClean="0"/>
              <a:t>172.16.0.0 à 172.31.255.255 (172.16.0.0 /12)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b="1" dirty="0" smtClean="0"/>
              <a:t>192.168.0.0 à 192.168.255.255 (192.168.0.0 /16)</a:t>
            </a:r>
            <a:endParaRPr lang="fr-FR" sz="2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32" y="2384884"/>
            <a:ext cx="8136904" cy="336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"/>
          <a:stretch>
            <a:fillRect/>
          </a:stretch>
        </p:blipFill>
        <p:spPr bwMode="auto">
          <a:xfrm>
            <a:off x="0" y="2384884"/>
            <a:ext cx="8560904" cy="447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2340260"/>
            <a:ext cx="8611815" cy="45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312876"/>
            <a:ext cx="8172908" cy="45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312875"/>
            <a:ext cx="8136904" cy="45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348880"/>
            <a:ext cx="8172908" cy="448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Les méthodes dont nous nous servons pour partager idées et informations changent et évoluent sans cesse. </a:t>
            </a:r>
          </a:p>
          <a:p>
            <a:endParaRPr lang="fr-FR" sz="2000" dirty="0" smtClean="0"/>
          </a:p>
          <a:p>
            <a:pPr marL="265113" indent="-265113"/>
            <a:r>
              <a:rPr lang="fr-FR" sz="2000" dirty="0" smtClean="0"/>
              <a:t>La communication :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Orale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Symbolique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Ecrite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356992"/>
            <a:ext cx="424430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420887"/>
            <a:ext cx="7848872" cy="425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32" y="2672916"/>
            <a:ext cx="819008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1820" y="2528900"/>
            <a:ext cx="5905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356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Service DNS (Domain Name System)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07504" y="3392996"/>
            <a:ext cx="2844316" cy="298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Le client saisie une URL dans la barre d’adresse du navigateur. </a:t>
            </a:r>
          </a:p>
          <a:p>
            <a:endParaRPr lang="fr-FR" b="1" dirty="0" smtClean="0"/>
          </a:p>
          <a:p>
            <a:r>
              <a:rPr lang="fr-FR" b="1" dirty="0" smtClean="0"/>
              <a:t>Pour expédier la requête au serveur www.cisco.com, il doit connaitre son adresse IP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356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Service DNS (Domain Name System)</a:t>
            </a:r>
            <a:endParaRPr lang="fr-FR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929246"/>
            <a:ext cx="6081197" cy="292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107504" y="3392996"/>
            <a:ext cx="2844316" cy="298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Le client expédie une requête DNS à son serveur DNS pour connaitre l’adresse IP   du serveur www.cisco.com.</a:t>
            </a:r>
          </a:p>
          <a:p>
            <a:endParaRPr lang="fr-FR" b="1" dirty="0" smtClean="0"/>
          </a:p>
          <a:p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07" y="3789040"/>
            <a:ext cx="6156393" cy="30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356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Service DNS (Domain Name System)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07504" y="3392996"/>
            <a:ext cx="2844316" cy="298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Le  serveur DNS consulte sa table et s’il trouve une correspondance pour le nom de domaine demandé, il retourne l’adresse IP correspondante au client.</a:t>
            </a:r>
          </a:p>
          <a:p>
            <a:endParaRPr lang="fr-FR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3828" y="3898477"/>
            <a:ext cx="6120172" cy="291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356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Service DNS (Domain Name System)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07504" y="3392996"/>
            <a:ext cx="2844316" cy="298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Le  client peut construire la trame réseau contenant l’adresse IP du serveur www.cisco.com comme destination.</a:t>
            </a:r>
          </a:p>
          <a:p>
            <a:endParaRPr lang="fr-FR" b="1" dirty="0" smtClean="0"/>
          </a:p>
        </p:txBody>
      </p:sp>
      <p:sp>
        <p:nvSpPr>
          <p:cNvPr id="10" name="Rectangle à coins arrondis 9"/>
          <p:cNvSpPr/>
          <p:nvPr/>
        </p:nvSpPr>
        <p:spPr>
          <a:xfrm>
            <a:off x="6012160" y="3212976"/>
            <a:ext cx="2952328" cy="612068"/>
          </a:xfrm>
          <a:prstGeom prst="wedgeRoundRectCallout">
            <a:avLst>
              <a:gd name="adj1" fmla="val -6096"/>
              <a:gd name="adj2" fmla="val 1305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@IP </a:t>
            </a:r>
            <a:r>
              <a:rPr lang="fr-FR" b="1" dirty="0" err="1" smtClean="0"/>
              <a:t>dest</a:t>
            </a:r>
            <a:r>
              <a:rPr lang="fr-FR" b="1" dirty="0" smtClean="0"/>
              <a:t> : 198.133.219.25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168860"/>
            <a:ext cx="7094108" cy="46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Commande </a:t>
            </a:r>
            <a:r>
              <a:rPr lang="fr-FR" dirty="0" smtClean="0"/>
              <a:t> </a:t>
            </a:r>
            <a:r>
              <a:rPr lang="fr-FR" b="1" dirty="0" err="1" smtClean="0">
                <a:latin typeface="Courier New" pitchFamily="49" charset="0"/>
                <a:cs typeface="Courier New" pitchFamily="49" charset="0"/>
              </a:rPr>
              <a:t>ping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36912"/>
            <a:ext cx="8575873" cy="41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Commande </a:t>
            </a:r>
            <a:r>
              <a:rPr lang="fr-FR" b="1" dirty="0" err="1" smtClean="0">
                <a:latin typeface="Courier New" pitchFamily="49" charset="0"/>
                <a:cs typeface="Courier New" pitchFamily="49" charset="0"/>
              </a:rPr>
              <a:t>tracert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82"/>
          <a:stretch>
            <a:fillRect/>
          </a:stretch>
        </p:blipFill>
        <p:spPr bwMode="auto">
          <a:xfrm>
            <a:off x="1619672" y="2688620"/>
            <a:ext cx="6084676" cy="416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41467"/>
            <a:ext cx="8099264" cy="431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Les méthodes dont nous nous servons pour partager idées et informations changent et évoluent sans cesse. </a:t>
            </a:r>
          </a:p>
          <a:p>
            <a:endParaRPr lang="fr-FR" sz="2000" dirty="0" smtClean="0"/>
          </a:p>
          <a:p>
            <a:r>
              <a:rPr lang="fr-FR" sz="2000" dirty="0" smtClean="0"/>
              <a:t>Le stockage</a:t>
            </a:r>
          </a:p>
          <a:p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Pierre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Papier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Bande magnétique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Mémoires électronique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…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73016"/>
            <a:ext cx="1584176" cy="155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97941"/>
            <a:ext cx="2339752" cy="204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0415" y="4987418"/>
            <a:ext cx="1651645" cy="14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 l="3307" t="26498" r="4418" b="32373"/>
          <a:stretch>
            <a:fillRect/>
          </a:stretch>
        </p:blipFill>
        <p:spPr bwMode="auto">
          <a:xfrm>
            <a:off x="5580112" y="5395773"/>
            <a:ext cx="3041481" cy="7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5876" y="3465004"/>
            <a:ext cx="1260140" cy="161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21409"/>
            <a:ext cx="8136904" cy="433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7828" y="2024844"/>
            <a:ext cx="6862564" cy="484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1560" y="2456892"/>
            <a:ext cx="2485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Analyse de l’entête d’un </a:t>
            </a:r>
            <a:endParaRPr lang="fr-FR" dirty="0" smtClean="0"/>
          </a:p>
          <a:p>
            <a:r>
              <a:rPr lang="fr-FR" dirty="0" smtClean="0"/>
              <a:t>message </a:t>
            </a:r>
            <a:r>
              <a:rPr lang="fr-FR" dirty="0" smtClean="0"/>
              <a:t>électronique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884564"/>
            <a:ext cx="7061051" cy="497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454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Analyse de l’entête d’un message électronique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92316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683568" y="5049180"/>
            <a:ext cx="3528392" cy="288032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0" y="5337212"/>
            <a:ext cx="1727684" cy="216024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0" y="5769260"/>
            <a:ext cx="3635896" cy="288032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0" y="6057292"/>
            <a:ext cx="1727684" cy="216024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02688"/>
            <a:ext cx="9144000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Return-</a:t>
            </a:r>
            <a:r>
              <a:rPr lang="fr-FR" b="1" dirty="0" err="1" smtClean="0"/>
              <a:t>Path</a:t>
            </a:r>
            <a:r>
              <a:rPr lang="fr-FR" b="1" dirty="0" smtClean="0"/>
              <a:t>: &lt;jkalsi@cisco.com&gt;</a:t>
            </a:r>
          </a:p>
          <a:p>
            <a:endParaRPr lang="fr-FR" b="1" dirty="0" smtClean="0"/>
          </a:p>
          <a:p>
            <a:r>
              <a:rPr lang="fr-FR" b="1" dirty="0" err="1" smtClean="0"/>
              <a:t>Received</a:t>
            </a:r>
            <a:r>
              <a:rPr lang="fr-FR" b="1" dirty="0" smtClean="0"/>
              <a:t>: </a:t>
            </a:r>
            <a:r>
              <a:rPr lang="fr-FR" b="1" dirty="0" err="1" smtClean="0"/>
              <a:t>from</a:t>
            </a:r>
            <a:r>
              <a:rPr lang="fr-FR" b="1" dirty="0" smtClean="0"/>
              <a:t> mwinf5c51 (mwinf5c51.me-wanadoo.net [10.223.111.101])</a:t>
            </a:r>
          </a:p>
          <a:p>
            <a:r>
              <a:rPr lang="fr-FR" b="1" dirty="0" smtClean="0"/>
              <a:t>by mwinb2603 </a:t>
            </a:r>
            <a:r>
              <a:rPr lang="fr-FR" b="1" dirty="0" err="1" smtClean="0"/>
              <a:t>with</a:t>
            </a:r>
            <a:r>
              <a:rPr lang="fr-FR" b="1" dirty="0" smtClean="0"/>
              <a:t> LMTPA;</a:t>
            </a:r>
          </a:p>
          <a:p>
            <a:r>
              <a:rPr lang="fr-FR" b="1" dirty="0" smtClean="0"/>
              <a:t>Tue, 21 </a:t>
            </a:r>
            <a:r>
              <a:rPr lang="fr-FR" b="1" dirty="0" err="1" smtClean="0"/>
              <a:t>Feb</a:t>
            </a:r>
            <a:r>
              <a:rPr lang="fr-FR" b="1" dirty="0" smtClean="0"/>
              <a:t> 2012 02:03:46 +0100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err="1" smtClean="0"/>
              <a:t>Received</a:t>
            </a:r>
            <a:r>
              <a:rPr lang="fr-FR" b="1" dirty="0" smtClean="0"/>
              <a:t>: </a:t>
            </a:r>
            <a:r>
              <a:rPr lang="fr-FR" b="1" dirty="0" err="1" smtClean="0"/>
              <a:t>from</a:t>
            </a:r>
            <a:r>
              <a:rPr lang="fr-FR" b="1" dirty="0" smtClean="0"/>
              <a:t> rcdn-app-2.cisco.com ([173.37.86.82])</a:t>
            </a:r>
          </a:p>
          <a:p>
            <a:r>
              <a:rPr lang="fr-FR" b="1" dirty="0" smtClean="0"/>
              <a:t>by mwinf5c51 </a:t>
            </a:r>
            <a:r>
              <a:rPr lang="fr-FR" b="1" dirty="0" err="1" smtClean="0"/>
              <a:t>with</a:t>
            </a:r>
            <a:r>
              <a:rPr lang="fr-FR" b="1" dirty="0" smtClean="0"/>
              <a:t> ME</a:t>
            </a:r>
          </a:p>
          <a:p>
            <a:r>
              <a:rPr lang="fr-FR" b="1" dirty="0" smtClean="0"/>
              <a:t>id cR3l1i01L1mbFxZ01R3mKX; Tue, 21 </a:t>
            </a:r>
            <a:r>
              <a:rPr lang="fr-FR" b="1" dirty="0" err="1" smtClean="0"/>
              <a:t>Feb</a:t>
            </a:r>
            <a:r>
              <a:rPr lang="fr-FR" b="1" dirty="0" smtClean="0"/>
              <a:t> 2012 02:03:46 +0100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err="1" smtClean="0"/>
              <a:t>Received</a:t>
            </a:r>
            <a:r>
              <a:rPr lang="fr-FR" b="1" dirty="0" smtClean="0"/>
              <a:t>: </a:t>
            </a:r>
            <a:r>
              <a:rPr lang="fr-FR" b="1" dirty="0" err="1" smtClean="0"/>
              <a:t>from</a:t>
            </a:r>
            <a:r>
              <a:rPr lang="fr-FR" b="1" dirty="0" smtClean="0"/>
              <a:t> cna-prd-app35.cisco.com ([173.37.163.20])</a:t>
            </a:r>
          </a:p>
          <a:p>
            <a:r>
              <a:rPr lang="fr-FR" b="1" dirty="0" smtClean="0"/>
              <a:t> by rcdn-app-2.cisco.com </a:t>
            </a:r>
            <a:r>
              <a:rPr lang="fr-FR" b="1" dirty="0" err="1" smtClean="0"/>
              <a:t>with</a:t>
            </a:r>
            <a:r>
              <a:rPr lang="fr-FR" b="1" dirty="0" smtClean="0"/>
              <a:t> ESMTP; 21 </a:t>
            </a:r>
            <a:r>
              <a:rPr lang="fr-FR" b="1" dirty="0" err="1" smtClean="0"/>
              <a:t>Feb</a:t>
            </a:r>
            <a:r>
              <a:rPr lang="fr-FR" b="1" dirty="0" smtClean="0"/>
              <a:t> 2012 01:03:45 +0000</a:t>
            </a:r>
          </a:p>
          <a:p>
            <a:endParaRPr lang="fr-FR" b="1" dirty="0" smtClean="0"/>
          </a:p>
          <a:p>
            <a:r>
              <a:rPr lang="fr-FR" b="1" dirty="0" err="1" smtClean="0"/>
              <a:t>Received</a:t>
            </a:r>
            <a:r>
              <a:rPr lang="fr-FR" b="1" dirty="0" smtClean="0"/>
              <a:t>: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cna</a:t>
            </a:r>
            <a:r>
              <a:rPr lang="fr-FR" b="1" dirty="0" smtClean="0"/>
              <a:t>-</a:t>
            </a:r>
            <a:r>
              <a:rPr lang="fr-FR" b="1" dirty="0" err="1" smtClean="0"/>
              <a:t>prd</a:t>
            </a:r>
            <a:r>
              <a:rPr lang="fr-FR" b="1" dirty="0" smtClean="0"/>
              <a:t>-app35 (</a:t>
            </a:r>
            <a:r>
              <a:rPr lang="fr-FR" b="1" dirty="0" err="1" smtClean="0"/>
              <a:t>localhost.localdomain</a:t>
            </a:r>
            <a:r>
              <a:rPr lang="fr-FR" b="1" dirty="0" smtClean="0"/>
              <a:t> [127.0.0.1])</a:t>
            </a:r>
          </a:p>
          <a:p>
            <a:r>
              <a:rPr lang="fr-FR" b="1" dirty="0" smtClean="0"/>
              <a:t>by cna-prd-app35.cisco.com (8.13.8/8.13.8) </a:t>
            </a:r>
            <a:r>
              <a:rPr lang="fr-FR" b="1" dirty="0" err="1" smtClean="0"/>
              <a:t>with</a:t>
            </a:r>
            <a:r>
              <a:rPr lang="fr-FR" b="1" dirty="0" smtClean="0"/>
              <a:t> ESMTP id q1L13jqY020728</a:t>
            </a:r>
          </a:p>
          <a:p>
            <a:r>
              <a:rPr lang="fr-FR" b="1" dirty="0" smtClean="0"/>
              <a:t>for &lt;marc.silanus@orange.fr&gt;; Tue, 21 </a:t>
            </a:r>
            <a:r>
              <a:rPr lang="fr-FR" b="1" dirty="0" err="1" smtClean="0"/>
              <a:t>Feb</a:t>
            </a:r>
            <a:r>
              <a:rPr lang="fr-FR" b="1" dirty="0" smtClean="0"/>
              <a:t> 2012 01:03:45 GMT</a:t>
            </a:r>
          </a:p>
          <a:p>
            <a:endParaRPr lang="fr-FR" b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0" y="2096852"/>
            <a:ext cx="7272300" cy="288032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0" y="3501008"/>
            <a:ext cx="5256076" cy="288032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25053" y="980728"/>
            <a:ext cx="2862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</p:txBody>
      </p:sp>
      <p:sp>
        <p:nvSpPr>
          <p:cNvPr id="16" name="Rectangle à coins arrondis 15"/>
          <p:cNvSpPr/>
          <p:nvPr/>
        </p:nvSpPr>
        <p:spPr>
          <a:xfrm>
            <a:off x="0" y="4833156"/>
            <a:ext cx="5724128" cy="288032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0" y="5661248"/>
            <a:ext cx="6372200" cy="324036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2" y="980728"/>
            <a:ext cx="84793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pPr algn="ctr"/>
            <a:r>
              <a:rPr lang="fr-FR" sz="4000" dirty="0" smtClean="0"/>
              <a:t>4- Outil de simulation d’un réseau</a:t>
            </a:r>
            <a:endParaRPr lang="fr-FR" sz="4000" dirty="0"/>
          </a:p>
        </p:txBody>
      </p:sp>
      <p:pic>
        <p:nvPicPr>
          <p:cNvPr id="10240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2344689"/>
            <a:ext cx="8468658" cy="451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109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4- Outil de simulation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/>
              <a:t>Packet</a:t>
            </a:r>
            <a:r>
              <a:rPr lang="fr-FR" sz="2000" b="1" dirty="0" smtClean="0"/>
              <a:t> Tracer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5954" name="Picture 2" descr="C:\Program Files (x86)\Cisco Packet Tracer 5.3.2\saves\TV\image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884" y="2636912"/>
            <a:ext cx="5303912" cy="3977934"/>
          </a:xfrm>
          <a:prstGeom prst="rect">
            <a:avLst/>
          </a:prstGeom>
          <a:noFill/>
        </p:spPr>
      </p:pic>
      <p:sp>
        <p:nvSpPr>
          <p:cNvPr id="8" name="Rectangle à coins arrondis 7"/>
          <p:cNvSpPr/>
          <p:nvPr/>
        </p:nvSpPr>
        <p:spPr>
          <a:xfrm>
            <a:off x="108012" y="2600908"/>
            <a:ext cx="3095836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Licence</a:t>
            </a:r>
            <a:r>
              <a:rPr lang="fr-FR" dirty="0" smtClean="0"/>
              <a:t> :</a:t>
            </a:r>
          </a:p>
          <a:p>
            <a:pPr algn="ctr"/>
            <a:endParaRPr lang="fr-FR" dirty="0" smtClean="0"/>
          </a:p>
          <a:p>
            <a:r>
              <a:rPr lang="fr-FR" dirty="0" err="1" smtClean="0"/>
              <a:t>Packet</a:t>
            </a:r>
            <a:r>
              <a:rPr lang="fr-FR" dirty="0" smtClean="0"/>
              <a:t> Tracer est disponible gratuitement pour tous les instructeurs Cisco Networking </a:t>
            </a:r>
            <a:r>
              <a:rPr lang="fr-FR" dirty="0" err="1" smtClean="0"/>
              <a:t>Academy</a:t>
            </a:r>
            <a:r>
              <a:rPr lang="fr-FR" dirty="0" smtClean="0"/>
              <a:t>®, les étudiants et anciens étudiants. Le logiciel peut être téléchargé depuis la page des ressources </a:t>
            </a:r>
            <a:r>
              <a:rPr lang="fr-FR" dirty="0" err="1" smtClean="0"/>
              <a:t>Packet</a:t>
            </a:r>
            <a:r>
              <a:rPr lang="fr-FR" dirty="0" smtClean="0"/>
              <a:t> Tracer sur </a:t>
            </a:r>
            <a:r>
              <a:rPr lang="fr-FR" dirty="0" err="1" smtClean="0"/>
              <a:t>Academy</a:t>
            </a:r>
            <a:r>
              <a:rPr lang="fr-FR" dirty="0" smtClean="0"/>
              <a:t> </a:t>
            </a:r>
            <a:r>
              <a:rPr lang="fr-FR" dirty="0" err="1" smtClean="0"/>
              <a:t>Connection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Les méthodes dont nous nous servons pour partager idées et informations changent et évoluent sans cesse. </a:t>
            </a:r>
          </a:p>
          <a:p>
            <a:endParaRPr lang="fr-FR" sz="2000" dirty="0" smtClean="0"/>
          </a:p>
          <a:p>
            <a:r>
              <a:rPr lang="fr-FR" sz="2000" dirty="0" smtClean="0"/>
              <a:t>La transmission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Face à face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Supports écrits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149080"/>
            <a:ext cx="2592287" cy="20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49080"/>
            <a:ext cx="3024336" cy="205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Les méthodes dont nous nous servons pour partager idées et informations changent et évoluent sans cesse. 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/>
            <a:r>
              <a:rPr lang="fr-FR" sz="2000" dirty="0" smtClean="0"/>
              <a:t>La transmission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Supports filaires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Ondes radio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662343"/>
            <a:ext cx="2002160" cy="163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45024"/>
            <a:ext cx="248571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Type d’informations échangées sur les réseaux de données :</a:t>
            </a:r>
          </a:p>
          <a:p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Flux audio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Images, photos, graphiques, …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Flux vidéo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Données informatiques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3140968"/>
            <a:ext cx="4654763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Réseaux de communication autrefois séparés et bien distincts convergent maintenant sur une plateforme commune :</a:t>
            </a:r>
          </a:p>
          <a:p>
            <a:endParaRPr lang="fr-FR" sz="2000" dirty="0" smtClean="0"/>
          </a:p>
          <a:p>
            <a:pPr algn="ctr">
              <a:buFont typeface="Symbol"/>
              <a:buChar char="Þ"/>
            </a:pPr>
            <a:r>
              <a:rPr lang="fr-FR" sz="2000" b="1" dirty="0" smtClean="0"/>
              <a:t>  INTERNET</a:t>
            </a:r>
          </a:p>
          <a:p>
            <a:pPr algn="ctr">
              <a:buFont typeface="Symbol"/>
              <a:buChar char="Þ"/>
            </a:pPr>
            <a:endParaRPr lang="fr-FR" sz="2000" b="1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/>
            <a:endParaRPr lang="fr-FR" sz="2000" dirty="0" smtClean="0"/>
          </a:p>
          <a:p>
            <a:pPr marL="265113" indent="-265113"/>
            <a:endParaRPr lang="fr-FR" sz="2000" dirty="0" smtClean="0"/>
          </a:p>
          <a:p>
            <a:pPr marL="265113" indent="-265113"/>
            <a:endParaRPr lang="fr-FR" sz="2000" dirty="0" smtClean="0"/>
          </a:p>
          <a:p>
            <a:pPr marL="265113" indent="-265113"/>
            <a:endParaRPr lang="fr-FR" sz="2000" dirty="0" smtClean="0"/>
          </a:p>
          <a:p>
            <a:pPr marL="265113" indent="-265113" algn="ctr"/>
            <a:r>
              <a:rPr lang="fr-FR" sz="2000" b="1" dirty="0" smtClean="0"/>
              <a:t>      Voix – Données – Images </a:t>
            </a:r>
          </a:p>
          <a:p>
            <a:pPr marL="265113" indent="-265113"/>
            <a:endParaRPr lang="fr-FR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190843"/>
            <a:ext cx="5079479" cy="366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Nature instantanée et sans frontières des communications sur Internet :</a:t>
            </a:r>
          </a:p>
          <a:p>
            <a:endParaRPr lang="fr-FR" sz="2000" dirty="0" smtClean="0"/>
          </a:p>
          <a:p>
            <a:pPr marL="354013" indent="-354013">
              <a:buFont typeface="Arial" pitchFamily="34" charset="0"/>
              <a:buChar char="•"/>
            </a:pPr>
            <a:r>
              <a:rPr lang="fr-FR" sz="2000" dirty="0" smtClean="0"/>
              <a:t>encourage la formation de communautés internationales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fr-FR" sz="2000" dirty="0" smtClean="0"/>
              <a:t>favorise les échanges d’idées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fr-FR" sz="2000" dirty="0" smtClean="0"/>
              <a:t>favorisent les interactions sociales 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fr-FR" sz="2000" dirty="0" smtClean="0"/>
              <a:t>géographie et fuseaux horaires n’ont aucune importance.</a:t>
            </a:r>
          </a:p>
          <a:p>
            <a:pPr marL="354013" indent="-354013">
              <a:buFont typeface="Arial" pitchFamily="34" charset="0"/>
              <a:buChar char="•"/>
            </a:pPr>
            <a:endParaRPr lang="fr-FR" sz="2000" dirty="0" smtClean="0"/>
          </a:p>
          <a:p>
            <a:pPr marL="354013" indent="-354013">
              <a:buFont typeface="Symbol"/>
              <a:buChar char="Þ"/>
            </a:pPr>
            <a:r>
              <a:rPr lang="fr-FR" sz="2000" b="1" dirty="0" smtClean="0"/>
              <a:t>Ouverture du commerce à l’international</a:t>
            </a:r>
          </a:p>
          <a:p>
            <a:pPr marL="354013" indent="-354013">
              <a:buFont typeface="Symbol"/>
              <a:buChar char="Þ"/>
            </a:pPr>
            <a:r>
              <a:rPr lang="fr-FR" sz="2000" b="1" dirty="0" smtClean="0"/>
              <a:t>Révolte citoyenne des Iraniens en 2009, Printemps Arabes, campagne électorale Russe (Poutine/Alexey </a:t>
            </a:r>
            <a:r>
              <a:rPr lang="fr-FR" sz="2000" b="1" dirty="0" err="1" smtClean="0"/>
              <a:t>Navalny</a:t>
            </a:r>
            <a:r>
              <a:rPr lang="fr-FR" sz="2000" b="1" dirty="0" smtClean="0"/>
              <a:t>), mouvement « </a:t>
            </a:r>
            <a:r>
              <a:rPr lang="fr-FR" sz="2000" b="1" dirty="0" err="1" smtClean="0"/>
              <a:t>Anonymous</a:t>
            </a:r>
            <a:r>
              <a:rPr lang="fr-FR" sz="2000" b="1" dirty="0" smtClean="0"/>
              <a:t> », Mouvement « Les Indignés »…</a:t>
            </a:r>
          </a:p>
          <a:p>
            <a:pPr marL="354013" indent="-354013">
              <a:buFont typeface="Symbol"/>
              <a:buChar char="Þ"/>
            </a:pPr>
            <a:r>
              <a:rPr lang="fr-FR" sz="2000" b="1" dirty="0" smtClean="0"/>
              <a:t>…</a:t>
            </a:r>
          </a:p>
          <a:p>
            <a:pPr marL="354013" indent="-354013">
              <a:buFont typeface="Symbol"/>
              <a:buChar char="Þ"/>
            </a:pPr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49019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 smtClean="0"/>
          </a:p>
          <a:p>
            <a:r>
              <a:rPr lang="fr-FR" sz="2000" dirty="0" smtClean="0"/>
              <a:t>Réseau de données :</a:t>
            </a:r>
          </a:p>
          <a:p>
            <a:endParaRPr lang="fr-FR" sz="20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Hier : Activités professionnelles</a:t>
            </a:r>
          </a:p>
          <a:p>
            <a:pPr marL="176213" indent="-176213">
              <a:buFont typeface="Arial" pitchFamily="34" charset="0"/>
              <a:buChar char="•"/>
            </a:pPr>
            <a:endParaRPr lang="fr-FR" sz="20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Aujourd’hui : nouvelle finalité :</a:t>
            </a:r>
          </a:p>
          <a:p>
            <a:pPr marL="354013" indent="-354013">
              <a:buFont typeface="Symbol"/>
              <a:buChar char="Þ"/>
            </a:pPr>
            <a:r>
              <a:rPr lang="fr-FR" sz="2000" dirty="0" smtClean="0"/>
              <a:t>ils améliorent la qualité de vie</a:t>
            </a:r>
            <a:br>
              <a:rPr lang="fr-FR" sz="2000" dirty="0" smtClean="0"/>
            </a:br>
            <a:r>
              <a:rPr lang="fr-FR" sz="2000" dirty="0" smtClean="0"/>
              <a:t> des individus partout dans</a:t>
            </a:r>
            <a:br>
              <a:rPr lang="fr-FR" sz="2000" dirty="0" smtClean="0"/>
            </a:br>
            <a:r>
              <a:rPr lang="fr-FR" sz="2000" dirty="0" smtClean="0"/>
              <a:t> le monde ?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2"/>
          <a:stretch>
            <a:fillRect/>
          </a:stretch>
        </p:blipFill>
        <p:spPr bwMode="auto">
          <a:xfrm>
            <a:off x="3914527" y="2996952"/>
            <a:ext cx="522947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92796"/>
            <a:ext cx="7632848" cy="504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8627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Le programme élève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39" y="2345407"/>
            <a:ext cx="85439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204864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Exemple d’outils de communications aujourd’hui courant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6152009" cy="377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212976"/>
            <a:ext cx="2592288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212976"/>
            <a:ext cx="2641476" cy="2641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132856"/>
            <a:ext cx="4572000" cy="4371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Etablir une communication :</a:t>
            </a:r>
          </a:p>
          <a:p>
            <a:endParaRPr lang="fr-FR" sz="2000" b="1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Détermination des règles :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900113" indent="-177800">
              <a:buFont typeface="Arial" pitchFamily="34" charset="0"/>
              <a:buChar char="•"/>
            </a:pPr>
            <a:r>
              <a:rPr lang="fr-FR" sz="2000" dirty="0" smtClean="0"/>
              <a:t>l’identification de l’expéditeur et du destinataire ;</a:t>
            </a:r>
          </a:p>
          <a:p>
            <a:pPr marL="900113" indent="-177800">
              <a:buFont typeface="Arial" pitchFamily="34" charset="0"/>
              <a:buChar char="•"/>
            </a:pPr>
            <a:r>
              <a:rPr lang="fr-FR" sz="2000" dirty="0" smtClean="0"/>
              <a:t>le recours à une méthode de communication convenue (face-à-face, téléphone, lettre, photographie) ;</a:t>
            </a:r>
          </a:p>
          <a:p>
            <a:pPr marL="900113" indent="-177800">
              <a:buFont typeface="Arial" pitchFamily="34" charset="0"/>
              <a:buChar char="•"/>
            </a:pPr>
            <a:r>
              <a:rPr lang="fr-FR" sz="2000" dirty="0" smtClean="0"/>
              <a:t>l’utilisation d’une langue et d’une syntaxe communes ;</a:t>
            </a:r>
          </a:p>
          <a:p>
            <a:pPr marL="900113" indent="-177800">
              <a:buFont typeface="Arial" pitchFamily="34" charset="0"/>
              <a:buChar char="•"/>
            </a:pPr>
            <a:r>
              <a:rPr lang="fr-FR" sz="2000" dirty="0" smtClean="0"/>
              <a:t>la vitesse et le rythme d’élocution ;</a:t>
            </a:r>
          </a:p>
          <a:p>
            <a:pPr marL="900113" indent="-177800">
              <a:buFont typeface="Arial" pitchFamily="34" charset="0"/>
              <a:buChar char="•"/>
            </a:pPr>
            <a:r>
              <a:rPr lang="fr-FR" sz="2000" dirty="0" smtClean="0"/>
              <a:t>la demande de confirmation ou d’accusé de réception.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Etablir une communication : Méthode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348880"/>
            <a:ext cx="740488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098591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Etablir une communication : Langage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4864"/>
            <a:ext cx="8935249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Etablir une communication : Transmission - Confirmation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76872"/>
            <a:ext cx="8718025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Qualité des communications : Facteurs externes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2636912"/>
            <a:ext cx="806489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Liés à la complexité du réseau et au nombre de périphériques par lesquels le message doit transiter avant d’atteindre sa destination finale</a:t>
            </a:r>
          </a:p>
          <a:p>
            <a:endParaRPr lang="fr-FR" dirty="0" smtClean="0"/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/>
              <a:t>la qualité du chemin d’accès séparant l’expéditeur du destinataire ;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/>
              <a:t>le nombre de fois où le message doit changer de forme ; 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/>
              <a:t>le nombre de fois où le message doit être redirigé ou </a:t>
            </a:r>
            <a:r>
              <a:rPr lang="fr-FR" dirty="0" err="1" smtClean="0"/>
              <a:t>réadressé</a:t>
            </a:r>
            <a:r>
              <a:rPr lang="fr-FR" dirty="0" smtClean="0"/>
              <a:t> ;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/>
              <a:t>la quantité d’autres messages transmis simultanément sur le réseau de communications ;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/>
              <a:t>le délai alloué à une communication réussie.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Qualité des communications : Facteurs externes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6807857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Qualité des communications : Facteurs externes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8136904" cy="419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Qualité des communications : Facteurs internes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2636912"/>
            <a:ext cx="351987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Liés à la nature même du message. </a:t>
            </a:r>
          </a:p>
          <a:p>
            <a:endParaRPr lang="fr-FR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la taille du message ;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la complexité du message ;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l’importance du message.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Qualité des communications : Facteurs internes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276872"/>
            <a:ext cx="7207178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8627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Le programme élève</a:t>
            </a: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85344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Les 5 éléments d’un réseau :</a:t>
            </a:r>
          </a:p>
          <a:p>
            <a:endParaRPr lang="fr-FR" sz="2000" b="1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périphériques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supports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règles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services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messages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7477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11"/>
          <a:stretch>
            <a:fillRect/>
          </a:stretch>
        </p:blipFill>
        <p:spPr bwMode="auto">
          <a:xfrm>
            <a:off x="899592" y="2348880"/>
            <a:ext cx="7416824" cy="450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3" y="1795265"/>
            <a:ext cx="5364088" cy="506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0"/>
            <a:ext cx="1533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365104"/>
            <a:ext cx="177281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06083"/>
            <a:ext cx="8280920" cy="43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104" y="3082058"/>
            <a:ext cx="2448272" cy="377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5106349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754483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7844305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759406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643711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8627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Le programme élève</a:t>
            </a: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5439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104" y="2433986"/>
            <a:ext cx="7593786" cy="439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060848"/>
            <a:ext cx="78488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1- Vivre dans un monde en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Tolérance aux pannes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Evolutivité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008646"/>
            <a:ext cx="7212801" cy="484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060848"/>
            <a:ext cx="754397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588224" y="4005064"/>
            <a:ext cx="27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qualité de service</a:t>
            </a:r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27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qualité de service</a:t>
            </a:r>
          </a:p>
          <a:p>
            <a:pPr marL="265113" indent="-265113"/>
            <a:endParaRPr lang="fr-FR" sz="20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3068960"/>
            <a:ext cx="7636553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132856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755576" y="5373216"/>
            <a:ext cx="27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Sécurité</a:t>
            </a:r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4469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smtClean="0"/>
              <a:t>1- Vivre dans un monde en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27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Sécurité</a:t>
            </a:r>
          </a:p>
          <a:p>
            <a:pPr marL="265113" indent="-265113"/>
            <a:endParaRPr lang="fr-FR" sz="2000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2420888"/>
            <a:ext cx="896144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90189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pPr algn="ctr"/>
            <a:r>
              <a:rPr lang="fr-FR" sz="4000" dirty="0" smtClean="0"/>
              <a:t>2- Connexion des périphériques </a:t>
            </a:r>
            <a:endParaRPr lang="fr-FR" sz="4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74894"/>
            <a:ext cx="5688632" cy="426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supports de transmission :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550" y="2362200"/>
            <a:ext cx="5124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79512" y="35010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Cuivre :  coaxial et paire torsadée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Verre :  fibre optique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Ondes électromagnétiques :  sans fil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2852936"/>
            <a:ext cx="82454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4150" indent="-184150"/>
            <a:r>
              <a:rPr lang="fr-FR" sz="2000" dirty="0">
                <a:cs typeface="Times New Roman" charset="0"/>
              </a:rPr>
              <a:t>La transmission des données peut se faire de manière : </a:t>
            </a:r>
          </a:p>
          <a:p>
            <a:pPr marL="184150" indent="-184150"/>
            <a:endParaRPr lang="fr-FR" dirty="0">
              <a:cs typeface="Times New Roman" charset="0"/>
            </a:endParaRPr>
          </a:p>
          <a:p>
            <a:pPr marL="184150" indent="-184150">
              <a:buFontTx/>
              <a:buChar char="•"/>
            </a:pPr>
            <a:r>
              <a:rPr lang="fr-FR" sz="2400" dirty="0">
                <a:cs typeface="Times New Roman" charset="0"/>
              </a:rPr>
              <a:t>unidirectionnelle (</a:t>
            </a:r>
            <a:r>
              <a:rPr lang="fr-FR" sz="2400" b="1" dirty="0">
                <a:latin typeface="Courier New" pitchFamily="49" charset="0"/>
                <a:cs typeface="Courier New" pitchFamily="49" charset="0"/>
              </a:rPr>
              <a:t>simplex</a:t>
            </a:r>
            <a:r>
              <a:rPr lang="fr-FR" sz="2400" dirty="0">
                <a:cs typeface="Times New Roman" charset="0"/>
              </a:rPr>
              <a:t>)  </a:t>
            </a:r>
          </a:p>
          <a:p>
            <a:pPr marL="184150" indent="-184150"/>
            <a:endParaRPr lang="fr-FR" sz="2400" dirty="0">
              <a:cs typeface="Times New Roman" charset="0"/>
            </a:endParaRPr>
          </a:p>
          <a:p>
            <a:pPr marL="184150" indent="-184150">
              <a:buFontTx/>
              <a:buChar char="•"/>
            </a:pPr>
            <a:r>
              <a:rPr lang="fr-FR" sz="2400" dirty="0">
                <a:cs typeface="Times New Roman" charset="0"/>
              </a:rPr>
              <a:t>alternée (</a:t>
            </a:r>
            <a:r>
              <a:rPr lang="fr-FR" sz="2400" b="1" dirty="0" err="1">
                <a:latin typeface="Courier New" pitchFamily="49" charset="0"/>
                <a:cs typeface="Courier New" pitchFamily="49" charset="0"/>
              </a:rPr>
              <a:t>half</a:t>
            </a:r>
            <a:r>
              <a:rPr lang="fr-FR" sz="2400" dirty="0">
                <a:cs typeface="Times New Roman" charset="0"/>
              </a:rPr>
              <a:t>-</a:t>
            </a:r>
            <a:r>
              <a:rPr lang="fr-FR" sz="2400" b="1" dirty="0">
                <a:latin typeface="Courier New" pitchFamily="49" charset="0"/>
                <a:cs typeface="Courier New" pitchFamily="49" charset="0"/>
              </a:rPr>
              <a:t>duplex</a:t>
            </a:r>
            <a:r>
              <a:rPr lang="fr-FR" sz="2400" dirty="0">
                <a:cs typeface="Times New Roman" charset="0"/>
              </a:rPr>
              <a:t>)</a:t>
            </a:r>
          </a:p>
          <a:p>
            <a:pPr marL="184150" indent="-184150"/>
            <a:endParaRPr lang="fr-FR" sz="2400" dirty="0">
              <a:cs typeface="Times New Roman" charset="0"/>
            </a:endParaRPr>
          </a:p>
          <a:p>
            <a:pPr marL="184150" indent="-184150">
              <a:buFontTx/>
              <a:buChar char="•"/>
            </a:pPr>
            <a:r>
              <a:rPr lang="fr-FR" sz="2400" dirty="0">
                <a:cs typeface="Times New Roman" charset="0"/>
              </a:rPr>
              <a:t>simultanée (</a:t>
            </a:r>
            <a:r>
              <a:rPr lang="fr-FR" sz="2400" b="1" dirty="0">
                <a:latin typeface="Courier New" pitchFamily="49" charset="0"/>
                <a:cs typeface="Courier New" pitchFamily="49" charset="0"/>
              </a:rPr>
              <a:t>full</a:t>
            </a:r>
            <a:r>
              <a:rPr lang="fr-FR" sz="2400" dirty="0">
                <a:cs typeface="Times New Roman" charset="0"/>
              </a:rPr>
              <a:t>-</a:t>
            </a:r>
            <a:r>
              <a:rPr lang="fr-FR" sz="2400" b="1" dirty="0">
                <a:latin typeface="Courier New" pitchFamily="49" charset="0"/>
                <a:cs typeface="Courier New" pitchFamily="49" charset="0"/>
              </a:rPr>
              <a:t>duplex</a:t>
            </a:r>
            <a:r>
              <a:rPr lang="fr-FR" sz="2400" dirty="0">
                <a:cs typeface="Times New Roman" charset="0"/>
              </a:rPr>
              <a:t>) </a:t>
            </a:r>
          </a:p>
          <a:p>
            <a:pPr marL="184150" indent="-184150"/>
            <a:endParaRPr lang="fr-FR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658493" y="3429000"/>
            <a:ext cx="13081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Emetteur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249293" y="3429000"/>
            <a:ext cx="14271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Recepteur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953893" y="3657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658493" y="4114800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E ou R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249293" y="4114800"/>
            <a:ext cx="1371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E ou R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953893" y="4191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58493" y="4876800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E et R 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249293" y="4876800"/>
            <a:ext cx="1371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/>
              <a:t>E et R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953893" y="4953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5953893" y="4495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5953893" y="5257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8627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Le programme élève</a:t>
            </a:r>
            <a:endParaRPr lang="fr-F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85439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</a:t>
            </a:r>
          </a:p>
        </p:txBody>
      </p:sp>
      <p:pic>
        <p:nvPicPr>
          <p:cNvPr id="8" name="Picture 20" descr="paral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60240"/>
            <a:ext cx="6192688" cy="3897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</a:t>
            </a:r>
          </a:p>
        </p:txBody>
      </p:sp>
      <p:pic>
        <p:nvPicPr>
          <p:cNvPr id="6" name="Picture 11" descr="paral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2606675"/>
            <a:ext cx="8789987" cy="4251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050"/>
          <a:stretch>
            <a:fillRect/>
          </a:stretch>
        </p:blipFill>
        <p:spPr bwMode="auto">
          <a:xfrm>
            <a:off x="471488" y="3212976"/>
            <a:ext cx="82010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7704856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Liaison série asynchrone</a:t>
            </a:r>
          </a:p>
          <a:p>
            <a:pPr algn="ctr"/>
            <a:endParaRPr lang="fr-FR" sz="1050" dirty="0" smtClean="0"/>
          </a:p>
          <a:p>
            <a:pPr marL="1254125" algn="ctr"/>
            <a:r>
              <a:rPr lang="fr-FR" sz="2000" dirty="0" smtClean="0"/>
              <a:t>Transmission des   données sans l’horloge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52600" y="4433888"/>
            <a:ext cx="5630863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Vitesse de transmission en </a:t>
            </a:r>
            <a:r>
              <a:rPr lang="fr-FR" sz="2200" b="1" dirty="0">
                <a:latin typeface="Courier New" pitchFamily="49" charset="0"/>
              </a:rPr>
              <a:t>bauds</a:t>
            </a:r>
            <a:r>
              <a:rPr lang="fr-FR" dirty="0"/>
              <a:t> (</a:t>
            </a:r>
            <a:r>
              <a:rPr lang="fr-FR" sz="2200" b="1" dirty="0">
                <a:latin typeface="Courier New" pitchFamily="49" charset="0"/>
              </a:rPr>
              <a:t>bits/s</a:t>
            </a:r>
            <a:r>
              <a:rPr lang="fr-FR" dirty="0"/>
              <a:t>)</a:t>
            </a:r>
          </a:p>
          <a:p>
            <a:r>
              <a:rPr lang="fr-FR" dirty="0"/>
              <a:t>1 bit de </a:t>
            </a:r>
            <a:r>
              <a:rPr lang="fr-FR" sz="2200" b="1" dirty="0" err="1">
                <a:latin typeface="Courier New" pitchFamily="49" charset="0"/>
              </a:rPr>
              <a:t>start</a:t>
            </a:r>
            <a:endParaRPr lang="fr-FR" sz="2200" b="1" dirty="0">
              <a:latin typeface="Courier New" pitchFamily="49" charset="0"/>
            </a:endParaRPr>
          </a:p>
          <a:p>
            <a:r>
              <a:rPr lang="fr-FR" dirty="0"/>
              <a:t>7 ou 8 bits de </a:t>
            </a:r>
            <a:r>
              <a:rPr lang="fr-FR" sz="2200" b="1" dirty="0">
                <a:latin typeface="Courier New" pitchFamily="49" charset="0"/>
              </a:rPr>
              <a:t>données</a:t>
            </a:r>
          </a:p>
          <a:p>
            <a:r>
              <a:rPr lang="fr-FR" dirty="0"/>
              <a:t>1 ou 2 bits de </a:t>
            </a:r>
            <a:r>
              <a:rPr lang="fr-FR" sz="2200" b="1" dirty="0">
                <a:latin typeface="Courier New" pitchFamily="49" charset="0"/>
              </a:rPr>
              <a:t>stop</a:t>
            </a:r>
          </a:p>
          <a:p>
            <a:r>
              <a:rPr lang="fr-FR" dirty="0"/>
              <a:t>1 bit de </a:t>
            </a:r>
            <a:r>
              <a:rPr lang="fr-FR" sz="2200" b="1" dirty="0">
                <a:latin typeface="Courier New" pitchFamily="49" charset="0"/>
              </a:rPr>
              <a:t>contrôle (parité)</a:t>
            </a:r>
          </a:p>
          <a:p>
            <a:endParaRPr lang="fr-FR" sz="2200" b="1" dirty="0">
              <a:latin typeface="Courier New" pitchFamily="49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55776" y="3284984"/>
            <a:ext cx="44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D0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131840" y="328498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635896" y="328498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D2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211960" y="328498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D3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788024" y="328498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D4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292080" y="328498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D5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868144" y="328498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D6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859979" y="3306470"/>
            <a:ext cx="2032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Parity</a:t>
            </a:r>
            <a:r>
              <a:rPr lang="fr-FR" sz="1600" dirty="0" smtClean="0"/>
              <a:t>   Stop    Repos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444208" y="328498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D7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259632" y="328498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Repos    Start</a:t>
            </a:r>
            <a:endParaRPr lang="fr-FR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Liaison série asynchrone  </a:t>
            </a:r>
          </a:p>
        </p:txBody>
      </p:sp>
      <p:sp>
        <p:nvSpPr>
          <p:cNvPr id="10" name="Rectangle 135"/>
          <p:cNvSpPr>
            <a:spLocks noChangeArrowheads="1"/>
          </p:cNvSpPr>
          <p:nvPr/>
        </p:nvSpPr>
        <p:spPr bwMode="auto">
          <a:xfrm>
            <a:off x="2667000" y="4267200"/>
            <a:ext cx="3657600" cy="762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1295400" y="3521075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295400" y="50292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295400" y="4283075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7526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1295400" y="542607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295400" y="6569075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1295400" y="5883275"/>
            <a:ext cx="457200" cy="685800"/>
            <a:chOff x="816" y="3648"/>
            <a:chExt cx="288" cy="432"/>
          </a:xfrm>
        </p:grpSpPr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1752600" y="5883275"/>
            <a:ext cx="457200" cy="685800"/>
            <a:chOff x="816" y="3648"/>
            <a:chExt cx="288" cy="432"/>
          </a:xfrm>
        </p:grpSpPr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2209800" y="5883275"/>
            <a:ext cx="457200" cy="685800"/>
            <a:chOff x="816" y="3648"/>
            <a:chExt cx="288" cy="432"/>
          </a:xfrm>
        </p:grpSpPr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2667000" y="5883275"/>
            <a:ext cx="457200" cy="685800"/>
            <a:chOff x="816" y="3648"/>
            <a:chExt cx="288" cy="432"/>
          </a:xfrm>
        </p:grpSpPr>
        <p:sp>
          <p:nvSpPr>
            <p:cNvPr id="33" name="Line 39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7" name="Group 43"/>
          <p:cNvGrpSpPr>
            <a:grpSpLocks/>
          </p:cNvGrpSpPr>
          <p:nvPr/>
        </p:nvGrpSpPr>
        <p:grpSpPr bwMode="auto">
          <a:xfrm>
            <a:off x="3124200" y="5883275"/>
            <a:ext cx="457200" cy="685800"/>
            <a:chOff x="816" y="3648"/>
            <a:chExt cx="288" cy="432"/>
          </a:xfrm>
        </p:grpSpPr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47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2" name="Group 48"/>
          <p:cNvGrpSpPr>
            <a:grpSpLocks/>
          </p:cNvGrpSpPr>
          <p:nvPr/>
        </p:nvGrpSpPr>
        <p:grpSpPr bwMode="auto">
          <a:xfrm>
            <a:off x="3581400" y="5883275"/>
            <a:ext cx="457200" cy="685800"/>
            <a:chOff x="816" y="3648"/>
            <a:chExt cx="288" cy="432"/>
          </a:xfrm>
        </p:grpSpPr>
        <p:sp>
          <p:nvSpPr>
            <p:cNvPr id="43" name="Line 49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50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51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52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7" name="Group 53"/>
          <p:cNvGrpSpPr>
            <a:grpSpLocks/>
          </p:cNvGrpSpPr>
          <p:nvPr/>
        </p:nvGrpSpPr>
        <p:grpSpPr bwMode="auto">
          <a:xfrm>
            <a:off x="4038600" y="5883275"/>
            <a:ext cx="457200" cy="685800"/>
            <a:chOff x="816" y="3648"/>
            <a:chExt cx="288" cy="432"/>
          </a:xfrm>
        </p:grpSpPr>
        <p:sp>
          <p:nvSpPr>
            <p:cNvPr id="48" name="Line 54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55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56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2" name="Group 58"/>
          <p:cNvGrpSpPr>
            <a:grpSpLocks/>
          </p:cNvGrpSpPr>
          <p:nvPr/>
        </p:nvGrpSpPr>
        <p:grpSpPr bwMode="auto">
          <a:xfrm>
            <a:off x="4495800" y="5883275"/>
            <a:ext cx="457200" cy="685800"/>
            <a:chOff x="816" y="3648"/>
            <a:chExt cx="288" cy="432"/>
          </a:xfrm>
        </p:grpSpPr>
        <p:sp>
          <p:nvSpPr>
            <p:cNvPr id="53" name="Line 59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60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61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62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7" name="Group 63"/>
          <p:cNvGrpSpPr>
            <a:grpSpLocks/>
          </p:cNvGrpSpPr>
          <p:nvPr/>
        </p:nvGrpSpPr>
        <p:grpSpPr bwMode="auto">
          <a:xfrm>
            <a:off x="4953000" y="5883275"/>
            <a:ext cx="457200" cy="685800"/>
            <a:chOff x="816" y="3648"/>
            <a:chExt cx="288" cy="432"/>
          </a:xfrm>
        </p:grpSpPr>
        <p:sp>
          <p:nvSpPr>
            <p:cNvPr id="58" name="Line 64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65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66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67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2" name="Group 68"/>
          <p:cNvGrpSpPr>
            <a:grpSpLocks/>
          </p:cNvGrpSpPr>
          <p:nvPr/>
        </p:nvGrpSpPr>
        <p:grpSpPr bwMode="auto">
          <a:xfrm>
            <a:off x="5410200" y="5883275"/>
            <a:ext cx="457200" cy="685800"/>
            <a:chOff x="816" y="3648"/>
            <a:chExt cx="288" cy="432"/>
          </a:xfrm>
        </p:grpSpPr>
        <p:sp>
          <p:nvSpPr>
            <p:cNvPr id="63" name="Line 69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70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71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72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7" name="Group 73"/>
          <p:cNvGrpSpPr>
            <a:grpSpLocks/>
          </p:cNvGrpSpPr>
          <p:nvPr/>
        </p:nvGrpSpPr>
        <p:grpSpPr bwMode="auto">
          <a:xfrm>
            <a:off x="5867400" y="5883275"/>
            <a:ext cx="457200" cy="685800"/>
            <a:chOff x="816" y="3648"/>
            <a:chExt cx="288" cy="432"/>
          </a:xfrm>
        </p:grpSpPr>
        <p:sp>
          <p:nvSpPr>
            <p:cNvPr id="68" name="Line 74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75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76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77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2" name="Group 78"/>
          <p:cNvGrpSpPr>
            <a:grpSpLocks/>
          </p:cNvGrpSpPr>
          <p:nvPr/>
        </p:nvGrpSpPr>
        <p:grpSpPr bwMode="auto">
          <a:xfrm>
            <a:off x="6324600" y="5883275"/>
            <a:ext cx="457200" cy="685800"/>
            <a:chOff x="816" y="3648"/>
            <a:chExt cx="288" cy="432"/>
          </a:xfrm>
        </p:grpSpPr>
        <p:sp>
          <p:nvSpPr>
            <p:cNvPr id="73" name="Line 79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80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81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82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7" name="Group 83"/>
          <p:cNvGrpSpPr>
            <a:grpSpLocks/>
          </p:cNvGrpSpPr>
          <p:nvPr/>
        </p:nvGrpSpPr>
        <p:grpSpPr bwMode="auto">
          <a:xfrm>
            <a:off x="6781800" y="5883275"/>
            <a:ext cx="457200" cy="685800"/>
            <a:chOff x="816" y="3648"/>
            <a:chExt cx="288" cy="432"/>
          </a:xfrm>
        </p:grpSpPr>
        <p:sp>
          <p:nvSpPr>
            <p:cNvPr id="78" name="Line 84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85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86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Line 87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2" name="Line 88"/>
          <p:cNvSpPr>
            <a:spLocks noChangeShapeType="1"/>
          </p:cNvSpPr>
          <p:nvPr/>
        </p:nvSpPr>
        <p:spPr bwMode="auto">
          <a:xfrm>
            <a:off x="2209800" y="3521075"/>
            <a:ext cx="0" cy="3336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3" name="Line 89"/>
          <p:cNvSpPr>
            <a:spLocks noChangeShapeType="1"/>
          </p:cNvSpPr>
          <p:nvPr/>
        </p:nvSpPr>
        <p:spPr bwMode="auto">
          <a:xfrm>
            <a:off x="26670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4" name="Line 90"/>
          <p:cNvSpPr>
            <a:spLocks noChangeShapeType="1"/>
          </p:cNvSpPr>
          <p:nvPr/>
        </p:nvSpPr>
        <p:spPr bwMode="auto">
          <a:xfrm>
            <a:off x="31242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5" name="Line 91"/>
          <p:cNvSpPr>
            <a:spLocks noChangeShapeType="1"/>
          </p:cNvSpPr>
          <p:nvPr/>
        </p:nvSpPr>
        <p:spPr bwMode="auto">
          <a:xfrm>
            <a:off x="35814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6" name="Line 92"/>
          <p:cNvSpPr>
            <a:spLocks noChangeShapeType="1"/>
          </p:cNvSpPr>
          <p:nvPr/>
        </p:nvSpPr>
        <p:spPr bwMode="auto">
          <a:xfrm>
            <a:off x="40386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7" name="Line 93"/>
          <p:cNvSpPr>
            <a:spLocks noChangeShapeType="1"/>
          </p:cNvSpPr>
          <p:nvPr/>
        </p:nvSpPr>
        <p:spPr bwMode="auto">
          <a:xfrm>
            <a:off x="44958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8" name="Line 94"/>
          <p:cNvSpPr>
            <a:spLocks noChangeShapeType="1"/>
          </p:cNvSpPr>
          <p:nvPr/>
        </p:nvSpPr>
        <p:spPr bwMode="auto">
          <a:xfrm>
            <a:off x="49530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9" name="Line 95"/>
          <p:cNvSpPr>
            <a:spLocks noChangeShapeType="1"/>
          </p:cNvSpPr>
          <p:nvPr/>
        </p:nvSpPr>
        <p:spPr bwMode="auto">
          <a:xfrm>
            <a:off x="54102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0" name="Line 96"/>
          <p:cNvSpPr>
            <a:spLocks noChangeShapeType="1"/>
          </p:cNvSpPr>
          <p:nvPr/>
        </p:nvSpPr>
        <p:spPr bwMode="auto">
          <a:xfrm>
            <a:off x="58674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1" name="Line 97"/>
          <p:cNvSpPr>
            <a:spLocks noChangeShapeType="1"/>
          </p:cNvSpPr>
          <p:nvPr/>
        </p:nvSpPr>
        <p:spPr bwMode="auto">
          <a:xfrm>
            <a:off x="63246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" name="Line 98"/>
          <p:cNvSpPr>
            <a:spLocks noChangeShapeType="1"/>
          </p:cNvSpPr>
          <p:nvPr/>
        </p:nvSpPr>
        <p:spPr bwMode="auto">
          <a:xfrm>
            <a:off x="67818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3" name="Line 99"/>
          <p:cNvSpPr>
            <a:spLocks noChangeShapeType="1"/>
          </p:cNvSpPr>
          <p:nvPr/>
        </p:nvSpPr>
        <p:spPr bwMode="auto">
          <a:xfrm>
            <a:off x="2209800" y="42830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" name="Line 100"/>
          <p:cNvSpPr>
            <a:spLocks noChangeShapeType="1"/>
          </p:cNvSpPr>
          <p:nvPr/>
        </p:nvSpPr>
        <p:spPr bwMode="auto">
          <a:xfrm>
            <a:off x="2209800" y="50450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5" name="Line 101"/>
          <p:cNvSpPr>
            <a:spLocks noChangeShapeType="1"/>
          </p:cNvSpPr>
          <p:nvPr/>
        </p:nvSpPr>
        <p:spPr bwMode="auto">
          <a:xfrm flipV="1">
            <a:off x="2667000" y="42830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6" name="Line 102"/>
          <p:cNvSpPr>
            <a:spLocks noChangeShapeType="1"/>
          </p:cNvSpPr>
          <p:nvPr/>
        </p:nvSpPr>
        <p:spPr bwMode="auto">
          <a:xfrm>
            <a:off x="2667000" y="4283075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7" name="Line 103"/>
          <p:cNvSpPr>
            <a:spLocks noChangeShapeType="1"/>
          </p:cNvSpPr>
          <p:nvPr/>
        </p:nvSpPr>
        <p:spPr bwMode="auto">
          <a:xfrm>
            <a:off x="3581400" y="42830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8" name="Line 106"/>
          <p:cNvSpPr>
            <a:spLocks noChangeShapeType="1"/>
          </p:cNvSpPr>
          <p:nvPr/>
        </p:nvSpPr>
        <p:spPr bwMode="auto">
          <a:xfrm flipV="1">
            <a:off x="4495800" y="42672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9" name="Line 108"/>
          <p:cNvSpPr>
            <a:spLocks noChangeShapeType="1"/>
          </p:cNvSpPr>
          <p:nvPr/>
        </p:nvSpPr>
        <p:spPr bwMode="auto">
          <a:xfrm flipV="1">
            <a:off x="4953000" y="42830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0" name="Line 109"/>
          <p:cNvSpPr>
            <a:spLocks noChangeShapeType="1"/>
          </p:cNvSpPr>
          <p:nvPr/>
        </p:nvSpPr>
        <p:spPr bwMode="auto">
          <a:xfrm>
            <a:off x="4953000" y="5029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1" name="Line 110"/>
          <p:cNvSpPr>
            <a:spLocks noChangeShapeType="1"/>
          </p:cNvSpPr>
          <p:nvPr/>
        </p:nvSpPr>
        <p:spPr bwMode="auto">
          <a:xfrm flipV="1">
            <a:off x="6324600" y="428307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" name="Line 111"/>
          <p:cNvSpPr>
            <a:spLocks noChangeShapeType="1"/>
          </p:cNvSpPr>
          <p:nvPr/>
        </p:nvSpPr>
        <p:spPr bwMode="auto">
          <a:xfrm>
            <a:off x="6324600" y="4283075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03" name="Group 112"/>
          <p:cNvGrpSpPr>
            <a:grpSpLocks/>
          </p:cNvGrpSpPr>
          <p:nvPr/>
        </p:nvGrpSpPr>
        <p:grpSpPr bwMode="auto">
          <a:xfrm>
            <a:off x="7239000" y="5883275"/>
            <a:ext cx="457200" cy="685800"/>
            <a:chOff x="816" y="3648"/>
            <a:chExt cx="288" cy="432"/>
          </a:xfrm>
        </p:grpSpPr>
        <p:sp>
          <p:nvSpPr>
            <p:cNvPr id="104" name="Line 113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Line 114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Line 115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Line 116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8" name="Line 117"/>
          <p:cNvSpPr>
            <a:spLocks noChangeShapeType="1"/>
          </p:cNvSpPr>
          <p:nvPr/>
        </p:nvSpPr>
        <p:spPr bwMode="auto">
          <a:xfrm>
            <a:off x="7239000" y="3521075"/>
            <a:ext cx="0" cy="3336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9" name="Line 118"/>
          <p:cNvSpPr>
            <a:spLocks noChangeShapeType="1"/>
          </p:cNvSpPr>
          <p:nvPr/>
        </p:nvSpPr>
        <p:spPr bwMode="auto">
          <a:xfrm>
            <a:off x="76962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10" name="Group 119"/>
          <p:cNvGrpSpPr>
            <a:grpSpLocks/>
          </p:cNvGrpSpPr>
          <p:nvPr/>
        </p:nvGrpSpPr>
        <p:grpSpPr bwMode="auto">
          <a:xfrm>
            <a:off x="7696200" y="5883275"/>
            <a:ext cx="457200" cy="685800"/>
            <a:chOff x="816" y="3648"/>
            <a:chExt cx="288" cy="432"/>
          </a:xfrm>
        </p:grpSpPr>
        <p:sp>
          <p:nvSpPr>
            <p:cNvPr id="111" name="Line 120"/>
            <p:cNvSpPr>
              <a:spLocks noChangeShapeType="1"/>
            </p:cNvSpPr>
            <p:nvPr/>
          </p:nvSpPr>
          <p:spPr bwMode="auto">
            <a:xfrm>
              <a:off x="81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960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960" y="40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Line 123"/>
            <p:cNvSpPr>
              <a:spLocks noChangeShapeType="1"/>
            </p:cNvSpPr>
            <p:nvPr/>
          </p:nvSpPr>
          <p:spPr bwMode="auto">
            <a:xfrm>
              <a:off x="11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5" name="Line 124"/>
          <p:cNvSpPr>
            <a:spLocks noChangeShapeType="1"/>
          </p:cNvSpPr>
          <p:nvPr/>
        </p:nvSpPr>
        <p:spPr bwMode="auto">
          <a:xfrm>
            <a:off x="76962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6" name="Line 125"/>
          <p:cNvSpPr>
            <a:spLocks noChangeShapeType="1"/>
          </p:cNvSpPr>
          <p:nvPr/>
        </p:nvSpPr>
        <p:spPr bwMode="auto">
          <a:xfrm>
            <a:off x="8153400" y="352107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" name="Line 126"/>
          <p:cNvSpPr>
            <a:spLocks noChangeShapeType="1"/>
          </p:cNvSpPr>
          <p:nvPr/>
        </p:nvSpPr>
        <p:spPr bwMode="auto">
          <a:xfrm>
            <a:off x="7239000" y="4283075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8" name="Text Box 127"/>
          <p:cNvSpPr txBox="1">
            <a:spLocks noChangeArrowheads="1"/>
          </p:cNvSpPr>
          <p:nvPr/>
        </p:nvSpPr>
        <p:spPr bwMode="auto">
          <a:xfrm rot="16200000">
            <a:off x="1081882" y="3534568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Repos</a:t>
            </a:r>
          </a:p>
        </p:txBody>
      </p:sp>
      <p:sp>
        <p:nvSpPr>
          <p:cNvPr id="119" name="Text Box 128"/>
          <p:cNvSpPr txBox="1">
            <a:spLocks noChangeArrowheads="1"/>
          </p:cNvSpPr>
          <p:nvPr/>
        </p:nvSpPr>
        <p:spPr bwMode="auto">
          <a:xfrm rot="16200000">
            <a:off x="1996282" y="3534568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Start</a:t>
            </a:r>
          </a:p>
        </p:txBody>
      </p:sp>
      <p:sp>
        <p:nvSpPr>
          <p:cNvPr id="120" name="Text Box 129"/>
          <p:cNvSpPr txBox="1">
            <a:spLocks noChangeArrowheads="1"/>
          </p:cNvSpPr>
          <p:nvPr/>
        </p:nvSpPr>
        <p:spPr bwMode="auto">
          <a:xfrm rot="16200000">
            <a:off x="5959476" y="3382962"/>
            <a:ext cx="124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Parité</a:t>
            </a:r>
          </a:p>
        </p:txBody>
      </p:sp>
      <p:sp>
        <p:nvSpPr>
          <p:cNvPr id="121" name="Text Box 130"/>
          <p:cNvSpPr txBox="1">
            <a:spLocks noChangeArrowheads="1"/>
          </p:cNvSpPr>
          <p:nvPr/>
        </p:nvSpPr>
        <p:spPr bwMode="auto">
          <a:xfrm rot="16200000">
            <a:off x="6568282" y="3534568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Stop</a:t>
            </a:r>
          </a:p>
        </p:txBody>
      </p:sp>
      <p:sp>
        <p:nvSpPr>
          <p:cNvPr id="122" name="Text Box 131"/>
          <p:cNvSpPr txBox="1">
            <a:spLocks noChangeArrowheads="1"/>
          </p:cNvSpPr>
          <p:nvPr/>
        </p:nvSpPr>
        <p:spPr bwMode="auto">
          <a:xfrm rot="16200000">
            <a:off x="7025482" y="3534568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Repos</a:t>
            </a:r>
          </a:p>
        </p:txBody>
      </p:sp>
      <p:sp>
        <p:nvSpPr>
          <p:cNvPr id="123" name="Text Box 132"/>
          <p:cNvSpPr txBox="1">
            <a:spLocks noChangeArrowheads="1"/>
          </p:cNvSpPr>
          <p:nvPr/>
        </p:nvSpPr>
        <p:spPr bwMode="auto">
          <a:xfrm>
            <a:off x="228600" y="3336925"/>
            <a:ext cx="113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Message</a:t>
            </a:r>
          </a:p>
        </p:txBody>
      </p:sp>
      <p:sp>
        <p:nvSpPr>
          <p:cNvPr id="124" name="Text Box 133"/>
          <p:cNvSpPr txBox="1">
            <a:spLocks noChangeArrowheads="1"/>
          </p:cNvSpPr>
          <p:nvPr/>
        </p:nvSpPr>
        <p:spPr bwMode="auto">
          <a:xfrm>
            <a:off x="228600" y="5273675"/>
            <a:ext cx="113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Horloge</a:t>
            </a:r>
          </a:p>
        </p:txBody>
      </p:sp>
      <p:sp>
        <p:nvSpPr>
          <p:cNvPr id="125" name="Text Box 134"/>
          <p:cNvSpPr txBox="1">
            <a:spLocks noChangeArrowheads="1"/>
          </p:cNvSpPr>
          <p:nvPr/>
        </p:nvSpPr>
        <p:spPr bwMode="auto">
          <a:xfrm>
            <a:off x="1066800" y="6491288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0</a:t>
            </a:r>
          </a:p>
        </p:txBody>
      </p:sp>
      <p:sp>
        <p:nvSpPr>
          <p:cNvPr id="126" name="Text Box 136"/>
          <p:cNvSpPr txBox="1">
            <a:spLocks noChangeArrowheads="1"/>
          </p:cNvSpPr>
          <p:nvPr/>
        </p:nvSpPr>
        <p:spPr bwMode="auto">
          <a:xfrm>
            <a:off x="3810000" y="3671888"/>
            <a:ext cx="1003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Donnée</a:t>
            </a:r>
          </a:p>
        </p:txBody>
      </p:sp>
      <p:sp>
        <p:nvSpPr>
          <p:cNvPr id="127" name="Text Box 137"/>
          <p:cNvSpPr txBox="1">
            <a:spLocks noChangeArrowheads="1"/>
          </p:cNvSpPr>
          <p:nvPr/>
        </p:nvSpPr>
        <p:spPr bwMode="auto">
          <a:xfrm>
            <a:off x="2771800" y="2420888"/>
            <a:ext cx="55784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Courier New" pitchFamily="49" charset="0"/>
              </a:rPr>
              <a:t>1 bit de Start / 1 bit de Stop</a:t>
            </a:r>
            <a:br>
              <a:rPr lang="fr-FR" sz="2000" b="1" dirty="0">
                <a:solidFill>
                  <a:srgbClr val="FF0000"/>
                </a:solidFill>
                <a:latin typeface="Courier New" pitchFamily="49" charset="0"/>
              </a:rPr>
            </a:br>
            <a:r>
              <a:rPr lang="fr-FR" sz="2000" b="1" dirty="0">
                <a:solidFill>
                  <a:srgbClr val="FF0000"/>
                </a:solidFill>
                <a:latin typeface="Courier New" pitchFamily="49" charset="0"/>
              </a:rPr>
              <a:t>8 bits de Données : 00010011 -&gt; h13</a:t>
            </a:r>
            <a:br>
              <a:rPr lang="fr-FR" sz="2000" b="1" dirty="0">
                <a:solidFill>
                  <a:srgbClr val="FF0000"/>
                </a:solidFill>
                <a:latin typeface="Courier New" pitchFamily="49" charset="0"/>
              </a:rPr>
            </a:br>
            <a:r>
              <a:rPr lang="fr-FR" sz="2000" b="1" dirty="0">
                <a:solidFill>
                  <a:srgbClr val="FF0000"/>
                </a:solidFill>
                <a:latin typeface="Courier New" pitchFamily="49" charset="0"/>
              </a:rPr>
              <a:t>Parité Paire </a:t>
            </a:r>
          </a:p>
          <a:p>
            <a:r>
              <a:rPr lang="fr-FR" sz="2000" b="1" dirty="0">
                <a:solidFill>
                  <a:srgbClr val="FF0000"/>
                </a:solidFill>
                <a:latin typeface="Courier New" pitchFamily="49" charset="0"/>
              </a:rPr>
              <a:t>Vitesse 9600 bauds</a:t>
            </a:r>
          </a:p>
        </p:txBody>
      </p:sp>
      <p:sp>
        <p:nvSpPr>
          <p:cNvPr id="128" name="Text Box 138"/>
          <p:cNvSpPr txBox="1">
            <a:spLocks noChangeArrowheads="1"/>
          </p:cNvSpPr>
          <p:nvPr/>
        </p:nvSpPr>
        <p:spPr bwMode="auto">
          <a:xfrm>
            <a:off x="4038600" y="6567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 b="1">
                <a:latin typeface="Courier New" pitchFamily="49" charset="0"/>
              </a:rPr>
              <a:t>1,145ms</a:t>
            </a:r>
          </a:p>
        </p:txBody>
      </p:sp>
      <p:sp>
        <p:nvSpPr>
          <p:cNvPr id="129" name="Line 139"/>
          <p:cNvSpPr>
            <a:spLocks noChangeShapeType="1"/>
          </p:cNvSpPr>
          <p:nvPr/>
        </p:nvSpPr>
        <p:spPr bwMode="auto">
          <a:xfrm>
            <a:off x="3581400" y="5029200"/>
            <a:ext cx="935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0" name="Line 140"/>
          <p:cNvSpPr>
            <a:spLocks noChangeShapeType="1"/>
          </p:cNvSpPr>
          <p:nvPr/>
        </p:nvSpPr>
        <p:spPr bwMode="auto">
          <a:xfrm>
            <a:off x="4495800" y="4267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1" name="Line 141"/>
          <p:cNvSpPr>
            <a:spLocks noChangeShapeType="1"/>
          </p:cNvSpPr>
          <p:nvPr/>
        </p:nvSpPr>
        <p:spPr bwMode="auto">
          <a:xfrm>
            <a:off x="4953000" y="50292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" name="Line 142"/>
          <p:cNvSpPr>
            <a:spLocks noChangeShapeType="1"/>
          </p:cNvSpPr>
          <p:nvPr/>
        </p:nvSpPr>
        <p:spPr bwMode="auto">
          <a:xfrm flipV="1">
            <a:off x="6324600" y="42672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3" name="Line 143"/>
          <p:cNvSpPr>
            <a:spLocks noChangeShapeType="1"/>
          </p:cNvSpPr>
          <p:nvPr/>
        </p:nvSpPr>
        <p:spPr bwMode="auto">
          <a:xfrm>
            <a:off x="5181600" y="6705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4" name="Line 144"/>
          <p:cNvSpPr>
            <a:spLocks noChangeShapeType="1"/>
          </p:cNvSpPr>
          <p:nvPr/>
        </p:nvSpPr>
        <p:spPr bwMode="auto">
          <a:xfrm flipH="1" flipV="1">
            <a:off x="2209800" y="6705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Liaison série asynchrone  </a:t>
            </a:r>
          </a:p>
        </p:txBody>
      </p:sp>
      <p:sp>
        <p:nvSpPr>
          <p:cNvPr id="135" name="Rectangle 149"/>
          <p:cNvSpPr>
            <a:spLocks noChangeArrowheads="1"/>
          </p:cNvSpPr>
          <p:nvPr/>
        </p:nvSpPr>
        <p:spPr bwMode="auto">
          <a:xfrm>
            <a:off x="1295400" y="4607768"/>
            <a:ext cx="2514600" cy="1066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6" name="Rectangle 148"/>
          <p:cNvSpPr>
            <a:spLocks noChangeArrowheads="1"/>
          </p:cNvSpPr>
          <p:nvPr/>
        </p:nvSpPr>
        <p:spPr bwMode="auto">
          <a:xfrm>
            <a:off x="1295400" y="2931368"/>
            <a:ext cx="2514600" cy="1066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" name="Line 134"/>
          <p:cNvSpPr>
            <a:spLocks noChangeShapeType="1"/>
          </p:cNvSpPr>
          <p:nvPr/>
        </p:nvSpPr>
        <p:spPr bwMode="auto">
          <a:xfrm>
            <a:off x="1295400" y="293136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8" name="Line 135"/>
          <p:cNvSpPr>
            <a:spLocks noChangeShapeType="1"/>
          </p:cNvSpPr>
          <p:nvPr/>
        </p:nvSpPr>
        <p:spPr bwMode="auto">
          <a:xfrm>
            <a:off x="1295400" y="399816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9" name="Line 136"/>
          <p:cNvSpPr>
            <a:spLocks noChangeShapeType="1"/>
          </p:cNvSpPr>
          <p:nvPr/>
        </p:nvSpPr>
        <p:spPr bwMode="auto">
          <a:xfrm>
            <a:off x="1295400" y="430296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0" name="Line 139"/>
          <p:cNvSpPr>
            <a:spLocks noChangeShapeType="1"/>
          </p:cNvSpPr>
          <p:nvPr/>
        </p:nvSpPr>
        <p:spPr bwMode="auto">
          <a:xfrm>
            <a:off x="1295400" y="460776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1" name="Line 140"/>
          <p:cNvSpPr>
            <a:spLocks noChangeShapeType="1"/>
          </p:cNvSpPr>
          <p:nvPr/>
        </p:nvSpPr>
        <p:spPr bwMode="auto">
          <a:xfrm>
            <a:off x="1295400" y="567456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2" name="Text Box 141"/>
          <p:cNvSpPr txBox="1">
            <a:spLocks noChangeArrowheads="1"/>
          </p:cNvSpPr>
          <p:nvPr/>
        </p:nvSpPr>
        <p:spPr bwMode="auto">
          <a:xfrm>
            <a:off x="304800" y="552216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Courier New" pitchFamily="49" charset="0"/>
              </a:rPr>
              <a:t>-40V</a:t>
            </a:r>
          </a:p>
        </p:txBody>
      </p:sp>
      <p:sp>
        <p:nvSpPr>
          <p:cNvPr id="143" name="Text Box 142"/>
          <p:cNvSpPr txBox="1">
            <a:spLocks noChangeArrowheads="1"/>
          </p:cNvSpPr>
          <p:nvPr/>
        </p:nvSpPr>
        <p:spPr bwMode="auto">
          <a:xfrm>
            <a:off x="304800" y="270276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Courier New" pitchFamily="49" charset="0"/>
              </a:rPr>
              <a:t>+40V</a:t>
            </a:r>
          </a:p>
        </p:txBody>
      </p:sp>
      <p:sp>
        <p:nvSpPr>
          <p:cNvPr id="144" name="Text Box 143"/>
          <p:cNvSpPr txBox="1">
            <a:spLocks noChangeArrowheads="1"/>
          </p:cNvSpPr>
          <p:nvPr/>
        </p:nvSpPr>
        <p:spPr bwMode="auto">
          <a:xfrm>
            <a:off x="381000" y="4455368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urier New" pitchFamily="49" charset="0"/>
              </a:rPr>
              <a:t>-3V</a:t>
            </a:r>
            <a:endParaRPr lang="fr-FR" b="1" dirty="0">
              <a:latin typeface="Courier New" pitchFamily="49" charset="0"/>
            </a:endParaRPr>
          </a:p>
        </p:txBody>
      </p:sp>
      <p:sp>
        <p:nvSpPr>
          <p:cNvPr id="145" name="Text Box 144"/>
          <p:cNvSpPr txBox="1">
            <a:spLocks noChangeArrowheads="1"/>
          </p:cNvSpPr>
          <p:nvPr/>
        </p:nvSpPr>
        <p:spPr bwMode="auto">
          <a:xfrm>
            <a:off x="381000" y="3769568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urier New" pitchFamily="49" charset="0"/>
              </a:rPr>
              <a:t>+3V</a:t>
            </a:r>
            <a:endParaRPr lang="fr-FR" b="1" dirty="0">
              <a:latin typeface="Courier New" pitchFamily="49" charset="0"/>
            </a:endParaRPr>
          </a:p>
        </p:txBody>
      </p:sp>
      <p:sp>
        <p:nvSpPr>
          <p:cNvPr id="146" name="Text Box 145"/>
          <p:cNvSpPr txBox="1">
            <a:spLocks noChangeArrowheads="1"/>
          </p:cNvSpPr>
          <p:nvPr/>
        </p:nvSpPr>
        <p:spPr bwMode="auto">
          <a:xfrm>
            <a:off x="685800" y="4074368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Courier New" pitchFamily="49" charset="0"/>
              </a:rPr>
              <a:t>0V</a:t>
            </a:r>
          </a:p>
        </p:txBody>
      </p:sp>
      <p:sp>
        <p:nvSpPr>
          <p:cNvPr id="147" name="Text Box 146"/>
          <p:cNvSpPr txBox="1">
            <a:spLocks noChangeArrowheads="1"/>
          </p:cNvSpPr>
          <p:nvPr/>
        </p:nvSpPr>
        <p:spPr bwMode="auto">
          <a:xfrm>
            <a:off x="2133600" y="3236168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Courier New" pitchFamily="49" charset="0"/>
              </a:rPr>
              <a:t>NLB</a:t>
            </a:r>
          </a:p>
        </p:txBody>
      </p:sp>
      <p:sp>
        <p:nvSpPr>
          <p:cNvPr id="148" name="Text Box 147"/>
          <p:cNvSpPr txBox="1">
            <a:spLocks noChangeArrowheads="1"/>
          </p:cNvSpPr>
          <p:nvPr/>
        </p:nvSpPr>
        <p:spPr bwMode="auto">
          <a:xfrm>
            <a:off x="2133600" y="4912568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Courier New" pitchFamily="49" charset="0"/>
              </a:rPr>
              <a:t>NLH</a:t>
            </a:r>
          </a:p>
        </p:txBody>
      </p:sp>
      <p:sp>
        <p:nvSpPr>
          <p:cNvPr id="149" name="Text Box 150"/>
          <p:cNvSpPr txBox="1">
            <a:spLocks noChangeArrowheads="1"/>
          </p:cNvSpPr>
          <p:nvPr/>
        </p:nvSpPr>
        <p:spPr bwMode="auto">
          <a:xfrm>
            <a:off x="2051720" y="5877272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3688" indent="-293688"/>
            <a:r>
              <a:rPr lang="fr-FR" dirty="0"/>
              <a:t>Norme 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RS232C</a:t>
            </a:r>
            <a:r>
              <a:rPr lang="fr-FR" dirty="0">
                <a:cs typeface="Times New Roman" charset="0"/>
              </a:rPr>
              <a:t> ou 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V24</a:t>
            </a:r>
            <a:r>
              <a:rPr lang="fr-FR" dirty="0">
                <a:cs typeface="Times New Roman" charset="0"/>
              </a:rPr>
              <a:t>/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V28</a:t>
            </a:r>
            <a:r>
              <a:rPr lang="fr-FR" dirty="0"/>
              <a:t> </a:t>
            </a:r>
            <a:r>
              <a:rPr lang="fr-FR" dirty="0" smtClean="0"/>
              <a:t>  :   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+12V NLB / -12V NLH</a:t>
            </a:r>
          </a:p>
        </p:txBody>
      </p:sp>
      <p:sp>
        <p:nvSpPr>
          <p:cNvPr id="150" name="Text Box 153"/>
          <p:cNvSpPr txBox="1">
            <a:spLocks noChangeArrowheads="1"/>
          </p:cNvSpPr>
          <p:nvPr/>
        </p:nvSpPr>
        <p:spPr bwMode="auto">
          <a:xfrm>
            <a:off x="7543800" y="2999631"/>
            <a:ext cx="1371600" cy="22621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pPr algn="ctr"/>
            <a:r>
              <a:rPr lang="fr-FR" sz="1500" b="1" dirty="0" smtClean="0">
                <a:latin typeface="Courier New" pitchFamily="49" charset="0"/>
              </a:rPr>
              <a:t>Machine 2</a:t>
            </a:r>
            <a:endParaRPr lang="fr-FR" sz="1500" b="1" dirty="0">
              <a:latin typeface="Courier New" pitchFamily="49" charset="0"/>
            </a:endParaRPr>
          </a:p>
        </p:txBody>
      </p:sp>
      <p:sp>
        <p:nvSpPr>
          <p:cNvPr id="151" name="Text Box 155"/>
          <p:cNvSpPr txBox="1">
            <a:spLocks noChangeArrowheads="1"/>
          </p:cNvSpPr>
          <p:nvPr/>
        </p:nvSpPr>
        <p:spPr bwMode="auto">
          <a:xfrm>
            <a:off x="4343400" y="3021856"/>
            <a:ext cx="1371600" cy="22621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sz="1800" b="1" dirty="0"/>
          </a:p>
          <a:p>
            <a:pPr algn="ctr"/>
            <a:r>
              <a:rPr lang="fr-FR" sz="1500" b="1" dirty="0" smtClean="0">
                <a:latin typeface="Courier New" pitchFamily="49" charset="0"/>
              </a:rPr>
              <a:t>Machine 1</a:t>
            </a:r>
            <a:endParaRPr lang="fr-FR" sz="1500" b="1" dirty="0">
              <a:latin typeface="Courier New" pitchFamily="49" charset="0"/>
            </a:endParaRPr>
          </a:p>
        </p:txBody>
      </p:sp>
      <p:sp>
        <p:nvSpPr>
          <p:cNvPr id="152" name="Line 156"/>
          <p:cNvSpPr>
            <a:spLocks noChangeShapeType="1"/>
          </p:cNvSpPr>
          <p:nvPr/>
        </p:nvSpPr>
        <p:spPr bwMode="auto">
          <a:xfrm>
            <a:off x="5715000" y="4912568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" name="Text Box 157"/>
          <p:cNvSpPr txBox="1">
            <a:spLocks noChangeArrowheads="1"/>
          </p:cNvSpPr>
          <p:nvPr/>
        </p:nvSpPr>
        <p:spPr bwMode="auto">
          <a:xfrm>
            <a:off x="6248400" y="4988768"/>
            <a:ext cx="795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Courier New" pitchFamily="49" charset="0"/>
              </a:rPr>
              <a:t>Masse</a:t>
            </a:r>
          </a:p>
        </p:txBody>
      </p:sp>
      <p:sp>
        <p:nvSpPr>
          <p:cNvPr id="154" name="Line 158"/>
          <p:cNvSpPr>
            <a:spLocks noChangeShapeType="1"/>
          </p:cNvSpPr>
          <p:nvPr/>
        </p:nvSpPr>
        <p:spPr bwMode="auto">
          <a:xfrm>
            <a:off x="6858000" y="384576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5" name="Line 159"/>
          <p:cNvSpPr>
            <a:spLocks noChangeShapeType="1"/>
          </p:cNvSpPr>
          <p:nvPr/>
        </p:nvSpPr>
        <p:spPr bwMode="auto">
          <a:xfrm>
            <a:off x="6400800" y="3236168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6" name="Line 160"/>
          <p:cNvSpPr>
            <a:spLocks noChangeShapeType="1"/>
          </p:cNvSpPr>
          <p:nvPr/>
        </p:nvSpPr>
        <p:spPr bwMode="auto">
          <a:xfrm>
            <a:off x="5715000" y="323616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7" name="Line 161"/>
          <p:cNvSpPr>
            <a:spLocks noChangeShapeType="1"/>
          </p:cNvSpPr>
          <p:nvPr/>
        </p:nvSpPr>
        <p:spPr bwMode="auto">
          <a:xfrm>
            <a:off x="6858000" y="323616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8" name="Line 162"/>
          <p:cNvSpPr>
            <a:spLocks noChangeShapeType="1"/>
          </p:cNvSpPr>
          <p:nvPr/>
        </p:nvSpPr>
        <p:spPr bwMode="auto">
          <a:xfrm>
            <a:off x="5715000" y="384576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9" name="Line 163"/>
          <p:cNvSpPr>
            <a:spLocks noChangeShapeType="1"/>
          </p:cNvSpPr>
          <p:nvPr/>
        </p:nvSpPr>
        <p:spPr bwMode="auto">
          <a:xfrm flipV="1">
            <a:off x="6400800" y="3236168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0" name="Text Box 164"/>
          <p:cNvSpPr txBox="1">
            <a:spLocks noChangeArrowheads="1"/>
          </p:cNvSpPr>
          <p:nvPr/>
        </p:nvSpPr>
        <p:spPr bwMode="auto">
          <a:xfrm>
            <a:off x="7543800" y="3083768"/>
            <a:ext cx="55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Courier New" pitchFamily="49" charset="0"/>
              </a:rPr>
              <a:t>TXD</a:t>
            </a:r>
          </a:p>
        </p:txBody>
      </p:sp>
      <p:sp>
        <p:nvSpPr>
          <p:cNvPr id="161" name="Text Box 165"/>
          <p:cNvSpPr txBox="1">
            <a:spLocks noChangeArrowheads="1"/>
          </p:cNvSpPr>
          <p:nvPr/>
        </p:nvSpPr>
        <p:spPr bwMode="auto">
          <a:xfrm>
            <a:off x="5105400" y="3083768"/>
            <a:ext cx="55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Courier New" pitchFamily="49" charset="0"/>
              </a:rPr>
              <a:t>TXD</a:t>
            </a:r>
          </a:p>
        </p:txBody>
      </p:sp>
      <p:sp>
        <p:nvSpPr>
          <p:cNvPr id="162" name="Text Box 166"/>
          <p:cNvSpPr txBox="1">
            <a:spLocks noChangeArrowheads="1"/>
          </p:cNvSpPr>
          <p:nvPr/>
        </p:nvSpPr>
        <p:spPr bwMode="auto">
          <a:xfrm>
            <a:off x="5105400" y="3693368"/>
            <a:ext cx="55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Courier New" pitchFamily="49" charset="0"/>
              </a:rPr>
              <a:t>RXD</a:t>
            </a:r>
          </a:p>
        </p:txBody>
      </p:sp>
      <p:sp>
        <p:nvSpPr>
          <p:cNvPr id="163" name="Text Box 167"/>
          <p:cNvSpPr txBox="1">
            <a:spLocks noChangeArrowheads="1"/>
          </p:cNvSpPr>
          <p:nvPr/>
        </p:nvSpPr>
        <p:spPr bwMode="auto">
          <a:xfrm>
            <a:off x="7543800" y="3693368"/>
            <a:ext cx="55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Courier New" pitchFamily="49" charset="0"/>
              </a:rPr>
              <a:t>RXD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Liaison série synchrone</a:t>
            </a:r>
          </a:p>
          <a:p>
            <a:endParaRPr lang="fr-FR" sz="1100" b="1" dirty="0" smtClean="0"/>
          </a:p>
          <a:p>
            <a:pPr algn="ctr"/>
            <a:r>
              <a:rPr lang="fr-FR" sz="2000" dirty="0" smtClean="0"/>
              <a:t>Transmission des données avec l’horloge de synchronisation</a:t>
            </a:r>
            <a:r>
              <a:rPr lang="fr-FR" sz="2000" b="1" dirty="0" smtClean="0"/>
              <a:t>  </a:t>
            </a:r>
          </a:p>
        </p:txBody>
      </p:sp>
      <p:pic>
        <p:nvPicPr>
          <p:cNvPr id="34" name="Picture 9" descr="I2C"/>
          <p:cNvPicPr>
            <a:picLocks noChangeAspect="1" noChangeArrowheads="1"/>
          </p:cNvPicPr>
          <p:nvPr/>
        </p:nvPicPr>
        <p:blipFill>
          <a:blip r:embed="rId2" cstate="print"/>
          <a:srcRect t="34867" b="18456"/>
          <a:stretch>
            <a:fillRect/>
          </a:stretch>
        </p:blipFill>
        <p:spPr bwMode="auto">
          <a:xfrm>
            <a:off x="251520" y="3284984"/>
            <a:ext cx="8305800" cy="1224136"/>
          </a:xfrm>
          <a:prstGeom prst="rect">
            <a:avLst/>
          </a:prstGeom>
          <a:noFill/>
        </p:spPr>
      </p:pic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267744" y="4869160"/>
            <a:ext cx="4824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/>
              <a:t>Liaison </a:t>
            </a:r>
            <a:r>
              <a:rPr lang="fr-FR" b="1" dirty="0">
                <a:latin typeface="Courier New" pitchFamily="49" charset="0"/>
              </a:rPr>
              <a:t>I2C</a:t>
            </a:r>
            <a:r>
              <a:rPr lang="fr-FR" dirty="0"/>
              <a:t>: </a:t>
            </a:r>
            <a:r>
              <a:rPr lang="fr-FR" b="1" dirty="0">
                <a:latin typeface="Courier New" pitchFamily="49" charset="0"/>
              </a:rPr>
              <a:t>Inter</a:t>
            </a:r>
            <a:r>
              <a:rPr lang="fr-FR" dirty="0"/>
              <a:t> </a:t>
            </a:r>
            <a:r>
              <a:rPr lang="fr-FR" b="1" dirty="0" err="1">
                <a:latin typeface="Courier New" pitchFamily="49" charset="0"/>
              </a:rPr>
              <a:t>Integreted</a:t>
            </a:r>
            <a:r>
              <a:rPr lang="fr-FR" dirty="0"/>
              <a:t> </a:t>
            </a:r>
            <a:r>
              <a:rPr lang="fr-FR" b="1" dirty="0" smtClean="0">
                <a:latin typeface="Courier New" pitchFamily="49" charset="0"/>
              </a:rPr>
              <a:t>Circuit</a:t>
            </a:r>
            <a:endParaRPr lang="fr-FR" sz="1800" b="1" dirty="0">
              <a:latin typeface="Courier New" pitchFamily="49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83568" y="5517232"/>
            <a:ext cx="53752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SDA : Adresse du destinataire et données à </a:t>
            </a:r>
            <a:r>
              <a:rPr lang="fr-FR" dirty="0" smtClean="0"/>
              <a:t>transmettre</a:t>
            </a:r>
            <a:endParaRPr lang="fr-FR" dirty="0"/>
          </a:p>
          <a:p>
            <a:r>
              <a:rPr lang="fr-FR" dirty="0"/>
              <a:t>SCL : Horloge de transmission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Liaison série synchrone</a:t>
            </a:r>
          </a:p>
          <a:p>
            <a:endParaRPr lang="fr-FR" sz="1100" b="1" dirty="0" smtClean="0"/>
          </a:p>
          <a:p>
            <a:pPr algn="ctr"/>
            <a:r>
              <a:rPr lang="fr-FR" sz="2000" dirty="0" smtClean="0"/>
              <a:t>Transmission des données avec l’horloge de synchronisation</a:t>
            </a:r>
            <a:r>
              <a:rPr lang="fr-FR" sz="2000" b="1" dirty="0" smtClean="0"/>
              <a:t>  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195736" y="6488668"/>
            <a:ext cx="4824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/>
              <a:t>Liaison </a:t>
            </a:r>
            <a:r>
              <a:rPr lang="fr-FR" b="1" dirty="0" smtClean="0">
                <a:latin typeface="Courier New" pitchFamily="49" charset="0"/>
              </a:rPr>
              <a:t>PS2 </a:t>
            </a:r>
            <a:r>
              <a:rPr lang="fr-FR" dirty="0" smtClean="0"/>
              <a:t>entre un clavier et un ordinateur</a:t>
            </a:r>
            <a:endParaRPr lang="fr-FR" sz="1800" b="1" dirty="0">
              <a:latin typeface="Courier New" pitchFamily="49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6952"/>
            <a:ext cx="7317829" cy="345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Codage des bits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791127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707904" y="2636912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Bande de base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Codage des bits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7776864" cy="349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707904" y="2636912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Bande de base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Codage des bits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40767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97152"/>
            <a:ext cx="271977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5004048" y="4509120"/>
            <a:ext cx="1080120" cy="504056"/>
          </a:xfrm>
          <a:prstGeom prst="wedgeRoundRectCallout">
            <a:avLst>
              <a:gd name="adj1" fmla="val -2302"/>
              <a:gd name="adj2" fmla="val 1014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Bauds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732240" y="4149080"/>
            <a:ext cx="1080120" cy="504056"/>
          </a:xfrm>
          <a:prstGeom prst="wedgeRoundRectCallout">
            <a:avLst>
              <a:gd name="adj1" fmla="val 5890"/>
              <a:gd name="adj2" fmla="val 984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Bits/sec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668344" y="6165304"/>
            <a:ext cx="1080120" cy="504056"/>
          </a:xfrm>
          <a:prstGeom prst="wedgeRoundRectCallout">
            <a:avLst>
              <a:gd name="adj1" fmla="val -35073"/>
              <a:gd name="adj2" fmla="val -1121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Valence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7825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Le programme de formation Niveau I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708920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Notions de paquet et de protocole. 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Transmission d'information point à point, (liaison sérielle), détection et correction d'erreurs de transmission. 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Réseaux local, réseau global, différents types d'adressage.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Routage, nommage, TCP / IP.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Équipement réseau (hub, </a:t>
            </a:r>
            <a:r>
              <a:rPr lang="fr-FR" sz="2000" dirty="0" err="1"/>
              <a:t>switch</a:t>
            </a:r>
            <a:r>
              <a:rPr lang="fr-FR" sz="2000" dirty="0"/>
              <a:t>, routeur, ...).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Codage des bits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48196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3717032"/>
            <a:ext cx="1327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Modulation</a:t>
            </a:r>
          </a:p>
          <a:p>
            <a:r>
              <a:rPr lang="fr-FR" dirty="0" smtClean="0"/>
              <a:t>d’amplitude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Codage des bits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8291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3717032"/>
            <a:ext cx="145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Modulation</a:t>
            </a:r>
          </a:p>
          <a:p>
            <a:r>
              <a:rPr lang="fr-FR" dirty="0" smtClean="0"/>
              <a:t>de fréquence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Codage des bits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7910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3717032"/>
            <a:ext cx="1282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Modulation</a:t>
            </a:r>
          </a:p>
          <a:p>
            <a:r>
              <a:rPr lang="fr-FR" dirty="0" smtClean="0"/>
              <a:t>de phase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Mode de transmission : Codage des bits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72104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55576" y="4293096"/>
            <a:ext cx="2582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Modulation de fréquence</a:t>
            </a:r>
          </a:p>
          <a:p>
            <a:r>
              <a:rPr lang="fr-FR" dirty="0" smtClean="0"/>
              <a:t>Transmission de 2 bits </a:t>
            </a:r>
          </a:p>
          <a:p>
            <a:r>
              <a:rPr lang="fr-FR" dirty="0" smtClean="0"/>
              <a:t>simultanément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8090495" cy="279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80112" y="5718051"/>
            <a:ext cx="1521891" cy="113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9050" flipV="1">
            <a:off x="6986054" y="5105392"/>
            <a:ext cx="575491" cy="102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35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Ces phénomènes peuvent être limités par le choix du support de transmission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limitation des effets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263691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Ces phénomènes peuvent être limités par le choix du support de transmission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6624736" cy="378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limitation des effets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263691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Ces phénomènes peuvent être limités par le choix du support de transmission</a:t>
            </a:r>
          </a:p>
          <a:p>
            <a:endParaRPr lang="fr-FR" dirty="0" smtClean="0"/>
          </a:p>
          <a:p>
            <a:r>
              <a:rPr lang="fr-FR" dirty="0" smtClean="0"/>
              <a:t>Transmission  en mode commun ou différentielle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755576" y="4437112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55576" y="5085184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691680" y="508518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1475656" y="5445224"/>
            <a:ext cx="423664" cy="8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1475656" y="5445224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1619672" y="5445224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1763688" y="5445224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683568" y="443711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23528" y="45091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2987824" y="443711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987824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Vs = Ve+</a:t>
            </a:r>
            <a:r>
              <a:rPr lang="fr-FR" dirty="0" err="1" smtClean="0"/>
              <a:t>Vp</a:t>
            </a:r>
            <a:endParaRPr lang="fr-FR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028992" flipV="1">
            <a:off x="1976754" y="3690663"/>
            <a:ext cx="401483" cy="7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233975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4716016" y="4437112"/>
            <a:ext cx="24482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004048" y="5085184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4572000" y="5733256"/>
            <a:ext cx="423664" cy="8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4572000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4716016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4860032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4644008" y="443711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4283968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V1</a:t>
            </a:r>
            <a:endParaRPr lang="fr-FR" dirty="0"/>
          </a:p>
        </p:txBody>
      </p:sp>
      <p:cxnSp>
        <p:nvCxnSpPr>
          <p:cNvPr id="37" name="Connecteur droit avec flèche 36"/>
          <p:cNvCxnSpPr/>
          <p:nvPr/>
        </p:nvCxnSpPr>
        <p:spPr>
          <a:xfrm flipV="1">
            <a:off x="7236296" y="443711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236296" y="4509120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12</a:t>
            </a:r>
            <a:r>
              <a:rPr lang="fr-FR" dirty="0" smtClean="0"/>
              <a:t> </a:t>
            </a:r>
          </a:p>
          <a:p>
            <a:r>
              <a:rPr lang="fr-FR" dirty="0" smtClean="0"/>
              <a:t>V1+</a:t>
            </a:r>
            <a:r>
              <a:rPr lang="fr-FR" dirty="0" err="1" smtClean="0"/>
              <a:t>Vp</a:t>
            </a:r>
            <a:r>
              <a:rPr lang="fr-FR" dirty="0" smtClean="0"/>
              <a:t> – (V2+</a:t>
            </a:r>
            <a:r>
              <a:rPr lang="fr-FR" dirty="0" err="1" smtClean="0"/>
              <a:t>Vp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028992" flipV="1">
            <a:off x="6225226" y="3690663"/>
            <a:ext cx="401483" cy="7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9"/>
          <p:cNvSpPr txBox="1"/>
          <p:nvPr/>
        </p:nvSpPr>
        <p:spPr>
          <a:xfrm>
            <a:off x="6588224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cxnSp>
        <p:nvCxnSpPr>
          <p:cNvPr id="46" name="Connecteur droit avec flèche 45"/>
          <p:cNvCxnSpPr/>
          <p:nvPr/>
        </p:nvCxnSpPr>
        <p:spPr>
          <a:xfrm flipV="1">
            <a:off x="4932040" y="515719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4860032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V2</a:t>
            </a:r>
            <a:endParaRPr lang="fr-FR" dirty="0"/>
          </a:p>
        </p:txBody>
      </p:sp>
      <p:cxnSp>
        <p:nvCxnSpPr>
          <p:cNvPr id="52" name="Connecteur droit 51"/>
          <p:cNvCxnSpPr/>
          <p:nvPr/>
        </p:nvCxnSpPr>
        <p:spPr>
          <a:xfrm flipH="1">
            <a:off x="6012160" y="5733256"/>
            <a:ext cx="423664" cy="8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6012160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6156176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6300192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V="1">
            <a:off x="6084168" y="443711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5724128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Vp</a:t>
            </a:r>
            <a:endParaRPr lang="fr-FR" dirty="0"/>
          </a:p>
        </p:txBody>
      </p:sp>
      <p:cxnSp>
        <p:nvCxnSpPr>
          <p:cNvPr id="58" name="Connecteur droit avec flèche 57"/>
          <p:cNvCxnSpPr/>
          <p:nvPr/>
        </p:nvCxnSpPr>
        <p:spPr>
          <a:xfrm flipV="1">
            <a:off x="6372200" y="515719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6300192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Vp</a:t>
            </a:r>
            <a:endParaRPr lang="fr-FR" dirty="0"/>
          </a:p>
        </p:txBody>
      </p:sp>
      <p:cxnSp>
        <p:nvCxnSpPr>
          <p:cNvPr id="66" name="Connecteur droit avec flèche 65"/>
          <p:cNvCxnSpPr/>
          <p:nvPr/>
        </p:nvCxnSpPr>
        <p:spPr>
          <a:xfrm flipV="1">
            <a:off x="1691680" y="443711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331640" y="45091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Vp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limitation des effets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263691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Ces phénomènes peuvent être limités par le choix du support de transmission</a:t>
            </a:r>
          </a:p>
          <a:p>
            <a:endParaRPr lang="fr-FR" dirty="0" smtClean="0"/>
          </a:p>
          <a:p>
            <a:r>
              <a:rPr lang="fr-FR" dirty="0" smtClean="0"/>
              <a:t>Phénomène de diaphonie (interférences par phénomène d’induction)</a:t>
            </a:r>
            <a:endParaRPr lang="fr-FR" dirty="0"/>
          </a:p>
        </p:txBody>
      </p:sp>
      <p:cxnSp>
        <p:nvCxnSpPr>
          <p:cNvPr id="43" name="Connecteur droit 42"/>
          <p:cNvCxnSpPr/>
          <p:nvPr/>
        </p:nvCxnSpPr>
        <p:spPr>
          <a:xfrm rot="16200000">
            <a:off x="827584" y="4653136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16200000">
            <a:off x="827584" y="5301208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rot="16200000">
            <a:off x="1727684" y="5337212"/>
            <a:ext cx="360040" cy="0"/>
          </a:xfrm>
          <a:prstGeom prst="line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1547664" y="508518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</a:t>
            </a:r>
            <a:endParaRPr lang="fr-FR" sz="2400" dirty="0"/>
          </a:p>
        </p:txBody>
      </p:sp>
      <p:sp>
        <p:nvSpPr>
          <p:cNvPr id="73" name="Ellipse 72"/>
          <p:cNvSpPr/>
          <p:nvPr/>
        </p:nvSpPr>
        <p:spPr>
          <a:xfrm>
            <a:off x="1619672" y="4437112"/>
            <a:ext cx="576064" cy="72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1331640" y="4365104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899592" y="4221088"/>
            <a:ext cx="201622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2267744" y="3573016"/>
            <a:ext cx="0" cy="2808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179512" y="5469031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conducteur parcouru par un courant crée un  champs magnétique</a:t>
            </a: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2339752" y="5380672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conducteur baignant dans un champs magnétique est le siège d’un courant induit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2339752" y="501317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I</a:t>
            </a:r>
            <a:r>
              <a:rPr lang="fr-FR" sz="1400" dirty="0" err="1" smtClean="0"/>
              <a:t>ind</a:t>
            </a:r>
            <a:endParaRPr lang="fr-FR" sz="2400" dirty="0"/>
          </a:p>
        </p:txBody>
      </p:sp>
      <p:cxnSp>
        <p:nvCxnSpPr>
          <p:cNvPr id="82" name="Connecteur droit 81"/>
          <p:cNvCxnSpPr/>
          <p:nvPr/>
        </p:nvCxnSpPr>
        <p:spPr>
          <a:xfrm rot="16200000">
            <a:off x="2087724" y="5265204"/>
            <a:ext cx="360040" cy="0"/>
          </a:xfrm>
          <a:prstGeom prst="line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755576" y="472514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</a:t>
            </a:r>
            <a:endParaRPr lang="fr-FR" sz="2400" dirty="0"/>
          </a:p>
        </p:txBody>
      </p:sp>
      <p:cxnSp>
        <p:nvCxnSpPr>
          <p:cNvPr id="85" name="Connecteur droit avec flèche 84"/>
          <p:cNvCxnSpPr>
            <a:stCxn id="75" idx="2"/>
          </p:cNvCxnSpPr>
          <p:nvPr/>
        </p:nvCxnSpPr>
        <p:spPr>
          <a:xfrm>
            <a:off x="899592" y="4581128"/>
            <a:ext cx="288032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479" y="4149080"/>
            <a:ext cx="4992522" cy="150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315"/>
          <a:stretch>
            <a:fillRect/>
          </a:stretch>
        </p:blipFill>
        <p:spPr bwMode="auto">
          <a:xfrm>
            <a:off x="1907704" y="2481803"/>
            <a:ext cx="6480720" cy="43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971600" y="285293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Signal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043608" y="378904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Bruit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043608" y="4437112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Signal</a:t>
            </a:r>
          </a:p>
          <a:p>
            <a:pPr algn="ctr"/>
            <a:r>
              <a:rPr lang="fr-FR" dirty="0" smtClean="0"/>
              <a:t>+</a:t>
            </a:r>
          </a:p>
          <a:p>
            <a:r>
              <a:rPr lang="fr-FR" dirty="0" smtClean="0"/>
              <a:t>Bruit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96046" y="5733256"/>
            <a:ext cx="168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Données reçues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-21348" y="6093296"/>
            <a:ext cx="207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Données transmises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6300192" y="6597352"/>
            <a:ext cx="1152128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6120100" y="6488668"/>
            <a:ext cx="154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Bits en erreurs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Approche naïve : la répétition</a:t>
            </a:r>
          </a:p>
          <a:p>
            <a:endParaRPr lang="fr-FR" b="1" dirty="0" smtClean="0"/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Détection d’erreurs </a:t>
            </a:r>
          </a:p>
          <a:p>
            <a:pPr marL="530225" indent="-176213">
              <a:buFont typeface="Arial" pitchFamily="34" charset="0"/>
              <a:buChar char="•"/>
            </a:pPr>
            <a:r>
              <a:rPr lang="fr-FR" dirty="0" smtClean="0"/>
              <a:t>Le message envoyé est constitué du double du message initial.</a:t>
            </a:r>
          </a:p>
          <a:p>
            <a:pPr marL="987425" indent="-354013">
              <a:buFont typeface="Symbol"/>
              <a:buChar char="Þ"/>
            </a:pPr>
            <a:r>
              <a:rPr lang="fr-FR" dirty="0" smtClean="0"/>
              <a:t>Envoyer </a:t>
            </a:r>
            <a:r>
              <a:rPr lang="fr-FR" b="1" dirty="0" smtClean="0"/>
              <a:t>1001001 </a:t>
            </a:r>
            <a:r>
              <a:rPr lang="fr-FR" b="1" dirty="0" err="1" smtClean="0"/>
              <a:t>1001001</a:t>
            </a:r>
            <a:r>
              <a:rPr lang="fr-FR" dirty="0" smtClean="0"/>
              <a:t> au lieu de </a:t>
            </a:r>
            <a:r>
              <a:rPr lang="fr-FR" b="1" dirty="0" smtClean="0"/>
              <a:t>1001001</a:t>
            </a:r>
          </a:p>
          <a:p>
            <a:pPr marL="987425"/>
            <a:r>
              <a:rPr lang="fr-FR" b="1" dirty="0" smtClean="0">
                <a:solidFill>
                  <a:srgbClr val="FF0000"/>
                </a:solidFill>
              </a:rPr>
              <a:t>Le récepteur détecte une erreur si les exemplaires ne sont pas identiques.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err="1" smtClean="0"/>
              <a:t>Auto-correction</a:t>
            </a:r>
            <a:endParaRPr lang="fr-FR" b="1" dirty="0" smtClean="0"/>
          </a:p>
          <a:p>
            <a:pPr marL="530225" indent="-176213">
              <a:buFont typeface="Arial" pitchFamily="34" charset="0"/>
              <a:buChar char="•"/>
            </a:pPr>
            <a:r>
              <a:rPr lang="fr-FR" dirty="0" smtClean="0"/>
              <a:t>Le message envoyé est constitué du triple du message initial.</a:t>
            </a:r>
          </a:p>
          <a:p>
            <a:pPr marL="987425" indent="-354013">
              <a:buFont typeface="Symbol"/>
              <a:buChar char="Þ"/>
            </a:pPr>
            <a:r>
              <a:rPr lang="fr-FR" dirty="0" smtClean="0"/>
              <a:t>Envoyer </a:t>
            </a:r>
            <a:r>
              <a:rPr lang="fr-FR" b="1" dirty="0" smtClean="0"/>
              <a:t>1001001 </a:t>
            </a:r>
            <a:r>
              <a:rPr lang="fr-FR" b="1" dirty="0" err="1" smtClean="0"/>
              <a:t>1001001</a:t>
            </a:r>
            <a:r>
              <a:rPr lang="fr-FR" b="1" dirty="0" smtClean="0"/>
              <a:t> </a:t>
            </a:r>
            <a:r>
              <a:rPr lang="fr-FR" b="1" dirty="0" err="1" smtClean="0"/>
              <a:t>1001001</a:t>
            </a:r>
            <a:r>
              <a:rPr lang="fr-FR" dirty="0" smtClean="0"/>
              <a:t> au lieu de </a:t>
            </a:r>
            <a:r>
              <a:rPr lang="fr-FR" b="1" dirty="0" smtClean="0"/>
              <a:t>1001001</a:t>
            </a:r>
          </a:p>
          <a:p>
            <a:pPr marL="987425"/>
            <a:r>
              <a:rPr lang="fr-FR" b="1" dirty="0" smtClean="0">
                <a:solidFill>
                  <a:srgbClr val="FF0000"/>
                </a:solidFill>
              </a:rPr>
              <a:t>Le message correct correspond aux 2 exemplaires identiques.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7825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Le programme de formation Niveau I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708920"/>
            <a:ext cx="76328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Questions didactiques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pPr marL="1762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Observation et simulation d'un réseau en fonctionnement au moyen de logiciels dédiés ;</a:t>
            </a:r>
          </a:p>
          <a:p>
            <a:pPr marL="1762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 smtClean="0"/>
              <a:t>Analyse </a:t>
            </a:r>
            <a:r>
              <a:rPr lang="fr-FR" sz="2000" dirty="0"/>
              <a:t>des problèmes posés par la supranationalité des réseaux ;</a:t>
            </a:r>
          </a:p>
          <a:p>
            <a:pPr marL="1762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Questions juridiques et philosophiques liées à la circulation de l'information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Approche naïve : la répétition</a:t>
            </a:r>
          </a:p>
          <a:p>
            <a:endParaRPr lang="fr-FR" b="1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La </a:t>
            </a:r>
            <a:r>
              <a:rPr lang="fr-FR" b="1" dirty="0" smtClean="0"/>
              <a:t>détection et la correction des erreurs </a:t>
            </a:r>
            <a:r>
              <a:rPr lang="fr-FR" dirty="0" smtClean="0"/>
              <a:t>nécessitent d’introduire de la </a:t>
            </a:r>
            <a:r>
              <a:rPr lang="fr-FR" b="1" dirty="0" smtClean="0"/>
              <a:t>redondance</a:t>
            </a:r>
            <a:r>
              <a:rPr lang="fr-FR" dirty="0" smtClean="0"/>
              <a:t> dans les messages transmis.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L’</a:t>
            </a:r>
            <a:r>
              <a:rPr lang="fr-FR" b="1" dirty="0" err="1" smtClean="0"/>
              <a:t>auto-correction</a:t>
            </a:r>
            <a:r>
              <a:rPr lang="fr-FR" dirty="0" smtClean="0"/>
              <a:t> nécessite </a:t>
            </a:r>
            <a:r>
              <a:rPr lang="fr-FR" b="1" dirty="0" smtClean="0"/>
              <a:t>plus de redondance </a:t>
            </a:r>
            <a:r>
              <a:rPr lang="fr-FR" dirty="0" smtClean="0"/>
              <a:t>que la simple détection.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Certaines erreurs ne peuvent pas être détectées</a:t>
            </a:r>
          </a:p>
          <a:p>
            <a:pPr marL="811213" indent="-176213">
              <a:buFont typeface="Arial" pitchFamily="34" charset="0"/>
              <a:buChar char="•"/>
            </a:pPr>
            <a:r>
              <a:rPr lang="fr-FR" dirty="0" smtClean="0"/>
              <a:t>Exemple : la même erreur sur les deux exemplaires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Certaines erreurs détectées ne peuvent pas être corrigées</a:t>
            </a:r>
          </a:p>
          <a:p>
            <a:pPr marL="811213" indent="-176213">
              <a:buFont typeface="Arial" pitchFamily="34" charset="0"/>
              <a:buChar char="•"/>
            </a:pPr>
            <a:r>
              <a:rPr lang="fr-FR" dirty="0" smtClean="0"/>
              <a:t>Exemple : Une erreur différente sur au moins deux exemplaires.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Certaines erreurs sont mal corrigées </a:t>
            </a:r>
          </a:p>
          <a:p>
            <a:pPr marL="811213" indent="-176213">
              <a:buFont typeface="Arial" pitchFamily="34" charset="0"/>
              <a:buChar char="•"/>
            </a:pPr>
            <a:r>
              <a:rPr lang="fr-FR" dirty="0" smtClean="0"/>
              <a:t>Exemple : une même erreur sur deux exemplaires simultanément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Bit de parité</a:t>
            </a:r>
          </a:p>
          <a:p>
            <a:endParaRPr lang="fr-FR" b="1" dirty="0" smtClean="0"/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dirty="0" smtClean="0"/>
              <a:t>La </a:t>
            </a:r>
            <a:r>
              <a:rPr lang="fr-FR" b="1" dirty="0" smtClean="0"/>
              <a:t>parité</a:t>
            </a:r>
            <a:r>
              <a:rPr lang="fr-FR" dirty="0" smtClean="0"/>
              <a:t> peut être </a:t>
            </a:r>
            <a:r>
              <a:rPr lang="fr-FR" b="1" dirty="0" smtClean="0"/>
              <a:t>paire</a:t>
            </a:r>
            <a:r>
              <a:rPr lang="fr-FR" dirty="0" smtClean="0"/>
              <a:t> ou </a:t>
            </a:r>
            <a:r>
              <a:rPr lang="fr-FR" b="1" dirty="0" smtClean="0"/>
              <a:t>impaire</a:t>
            </a:r>
            <a:r>
              <a:rPr lang="fr-FR" dirty="0" smtClean="0"/>
              <a:t>.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Pour une parité paire</a:t>
            </a:r>
            <a:r>
              <a:rPr lang="fr-FR" dirty="0" smtClean="0"/>
              <a:t> (impair), </a:t>
            </a:r>
            <a:r>
              <a:rPr lang="fr-FR" b="1" dirty="0" smtClean="0"/>
              <a:t>on protège une séquence de k bits par l’ajout d’un bits de sorte que le nombre de bits ayant la valeur 1 soit pair</a:t>
            </a:r>
            <a:r>
              <a:rPr lang="fr-FR" dirty="0" smtClean="0"/>
              <a:t> (impair)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39553" y="4509120"/>
          <a:ext cx="7920879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587"/>
                <a:gridCol w="1686023"/>
                <a:gridCol w="1204304"/>
                <a:gridCol w="1846598"/>
                <a:gridCol w="1899367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Caractère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ASCII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Nb de 1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Parité pair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Parité impair</a:t>
                      </a:r>
                      <a:endParaRPr lang="fr-FR" sz="2000" dirty="0"/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0100 0001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0100 0001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0100 0001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L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0100 1100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0100 1100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0100 1100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z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0111 1010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5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0111 1010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0111 1010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799692" y="3284984"/>
            <a:ext cx="612068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Ce code détecte les erreurs en nombre impair.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Pas de correction automatique.</a:t>
            </a:r>
            <a:endParaRPr lang="fr-FR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Somme de contrôle (check </a:t>
            </a:r>
            <a:r>
              <a:rPr lang="fr-FR" b="1" dirty="0" err="1" smtClean="0"/>
              <a:t>Sum</a:t>
            </a:r>
            <a:r>
              <a:rPr lang="fr-FR" b="1" dirty="0" smtClean="0"/>
              <a:t>)</a:t>
            </a:r>
          </a:p>
          <a:p>
            <a:endParaRPr lang="fr-FR" b="1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dirty="0" smtClean="0"/>
              <a:t>Calcul d’une somme de contrôle ajouté à la fin des données à transmettre</a:t>
            </a:r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  <a:p>
            <a:pPr marL="722313" indent="-265113">
              <a:buFont typeface="Arial" pitchFamily="34" charset="0"/>
              <a:buChar char="•"/>
            </a:pPr>
            <a:r>
              <a:rPr lang="fr-FR" dirty="0" smtClean="0"/>
              <a:t>Exemple simple : </a:t>
            </a:r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811213"/>
            <a:r>
              <a:rPr lang="fr-FR" dirty="0" smtClean="0"/>
              <a:t>Somme des codes ASCII de chaque caractère d’une chaine modulo 256</a:t>
            </a:r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23529" y="4869160"/>
          <a:ext cx="8496943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96143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Chaine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ASCII (</a:t>
                      </a:r>
                      <a:r>
                        <a:rPr lang="fr-FR" dirty="0" err="1" smtClean="0"/>
                        <a:t>hex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42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481 % FF = 81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07704" y="60212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23528" y="5733256"/>
          <a:ext cx="8496943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96143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Chaine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ASCII (</a:t>
                      </a:r>
                      <a:r>
                        <a:rPr lang="fr-FR" dirty="0" err="1" smtClean="0"/>
                        <a:t>hex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42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69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489</a:t>
                      </a:r>
                      <a:r>
                        <a:rPr lang="fr-FR" dirty="0" smtClean="0"/>
                        <a:t> % FF = 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89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23528" y="5733256"/>
          <a:ext cx="8496943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96143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Chaine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ASCII (</a:t>
                      </a:r>
                      <a:r>
                        <a:rPr lang="fr-FR" dirty="0" err="1" smtClean="0"/>
                        <a:t>hex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42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69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481 % FF = 89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Somme de contrôle (check </a:t>
            </a:r>
            <a:r>
              <a:rPr lang="fr-FR" b="1" dirty="0" err="1" smtClean="0"/>
              <a:t>Sum</a:t>
            </a:r>
            <a:r>
              <a:rPr lang="fr-FR" b="1" dirty="0" smtClean="0"/>
              <a:t>)</a:t>
            </a:r>
          </a:p>
          <a:p>
            <a:endParaRPr lang="fr-FR" b="1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dirty="0" smtClean="0"/>
              <a:t>Calcul d’une somme de contrôle ajouté à la fin des données à transmettre</a:t>
            </a:r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  <a:p>
            <a:pPr marL="722313" indent="-265113">
              <a:buFont typeface="Arial" pitchFamily="34" charset="0"/>
              <a:buChar char="•"/>
            </a:pPr>
            <a:r>
              <a:rPr lang="fr-FR" dirty="0" smtClean="0"/>
              <a:t>Exemple simple : </a:t>
            </a:r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811213"/>
            <a:r>
              <a:rPr lang="fr-FR" dirty="0" smtClean="0"/>
              <a:t>Somme des codes ASCII de chaque caractère d’une chaine modulo 256</a:t>
            </a:r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23529" y="4869160"/>
          <a:ext cx="8496943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96143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Chaine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ASCII (</a:t>
                      </a:r>
                      <a:r>
                        <a:rPr lang="fr-FR" dirty="0" err="1" smtClean="0"/>
                        <a:t>hex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42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481 % FF = 81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07704" y="60212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23528" y="5733256"/>
          <a:ext cx="8496943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96143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Chaine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ASCII (</a:t>
                      </a:r>
                      <a:r>
                        <a:rPr lang="fr-FR" dirty="0" err="1" smtClean="0"/>
                        <a:t>hex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42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69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489</a:t>
                      </a:r>
                      <a:r>
                        <a:rPr lang="fr-FR" dirty="0" smtClean="0"/>
                        <a:t> % FF = 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89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23528" y="5733256"/>
          <a:ext cx="8496943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96143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Chaine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ASCII (</a:t>
                      </a:r>
                      <a:r>
                        <a:rPr lang="fr-FR" dirty="0" err="1" smtClean="0"/>
                        <a:t>hex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50 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42 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481 % FF = 81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CRC (</a:t>
            </a:r>
            <a:r>
              <a:rPr lang="fr-FR" dirty="0" err="1" smtClean="0"/>
              <a:t>Cyclic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Check – Contrôle de Redondance Cyclique)</a:t>
            </a:r>
            <a:endParaRPr lang="fr-FR" b="1" dirty="0" smtClean="0"/>
          </a:p>
          <a:p>
            <a:endParaRPr lang="fr-FR" b="1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dirty="0" smtClean="0"/>
              <a:t>Calcul d’un code de contrôle ajouté à la fin des données à transmettre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dirty="0" smtClean="0"/>
              <a:t>Basé sur le principe de la </a:t>
            </a:r>
            <a:r>
              <a:rPr lang="fr-FR" b="1" dirty="0" smtClean="0"/>
              <a:t>division polynomiale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Une séquence  de bits constitue un polynôme P(X) tel que :</a:t>
            </a:r>
          </a:p>
          <a:p>
            <a:pPr marL="987425" indent="-354013">
              <a:spcBef>
                <a:spcPts val="1200"/>
              </a:spcBef>
              <a:buFont typeface="Symbol"/>
              <a:buChar char="Þ"/>
            </a:pPr>
            <a:r>
              <a:rPr lang="fr-FR" b="1" dirty="0" smtClean="0"/>
              <a:t>a</a:t>
            </a:r>
            <a:r>
              <a:rPr lang="fr-FR" b="1" baseline="-25000" dirty="0" smtClean="0"/>
              <a:t>n-1</a:t>
            </a:r>
            <a:r>
              <a:rPr lang="fr-FR" b="1" dirty="0" smtClean="0"/>
              <a:t> a</a:t>
            </a:r>
            <a:r>
              <a:rPr lang="fr-FR" b="1" baseline="-25000" dirty="0" smtClean="0"/>
              <a:t>n-2</a:t>
            </a:r>
            <a:r>
              <a:rPr lang="fr-FR" b="1" dirty="0" smtClean="0"/>
              <a:t> …… a</a:t>
            </a:r>
            <a:r>
              <a:rPr lang="fr-FR" b="1" baseline="-25000" dirty="0" smtClean="0"/>
              <a:t>2</a:t>
            </a:r>
            <a:r>
              <a:rPr lang="fr-FR" b="1" dirty="0" smtClean="0"/>
              <a:t> a</a:t>
            </a:r>
            <a:r>
              <a:rPr lang="fr-FR" b="1" baseline="-25000" dirty="0" smtClean="0"/>
              <a:t>1</a:t>
            </a:r>
            <a:r>
              <a:rPr lang="fr-FR" b="1" dirty="0" smtClean="0"/>
              <a:t> a</a:t>
            </a:r>
            <a:r>
              <a:rPr lang="fr-FR" b="1" baseline="-25000" dirty="0" smtClean="0"/>
              <a:t>0</a:t>
            </a:r>
            <a:r>
              <a:rPr lang="fr-FR" b="1" dirty="0" smtClean="0"/>
              <a:t> </a:t>
            </a:r>
            <a:r>
              <a:rPr lang="fr-FR" b="1" dirty="0" smtClean="0">
                <a:sym typeface="Wingdings" pitchFamily="2" charset="2"/>
              </a:rPr>
              <a:t> P(X) = </a:t>
            </a:r>
            <a:r>
              <a:rPr lang="fr-FR" b="1" dirty="0" smtClean="0"/>
              <a:t>a</a:t>
            </a:r>
            <a:r>
              <a:rPr lang="fr-FR" b="1" baseline="-25000" dirty="0" smtClean="0"/>
              <a:t>n-1</a:t>
            </a:r>
            <a:r>
              <a:rPr lang="fr-FR" b="1" dirty="0" smtClean="0"/>
              <a:t> </a:t>
            </a:r>
            <a:r>
              <a:rPr lang="fr-FR" b="1" dirty="0" err="1" smtClean="0"/>
              <a:t>X</a:t>
            </a:r>
            <a:r>
              <a:rPr lang="fr-FR" b="1" baseline="30000" dirty="0" err="1" smtClean="0"/>
              <a:t>n</a:t>
            </a:r>
            <a:r>
              <a:rPr lang="fr-FR" b="1" baseline="30000" dirty="0" smtClean="0"/>
              <a:t>-1</a:t>
            </a:r>
            <a:r>
              <a:rPr lang="fr-FR" b="1" dirty="0" smtClean="0"/>
              <a:t> + a</a:t>
            </a:r>
            <a:r>
              <a:rPr lang="fr-FR" b="1" baseline="-25000" dirty="0" smtClean="0"/>
              <a:t>n-2</a:t>
            </a:r>
            <a:r>
              <a:rPr lang="fr-FR" b="1" dirty="0" smtClean="0"/>
              <a:t> </a:t>
            </a:r>
            <a:r>
              <a:rPr lang="fr-FR" b="1" dirty="0" err="1" smtClean="0"/>
              <a:t>X</a:t>
            </a:r>
            <a:r>
              <a:rPr lang="fr-FR" b="1" baseline="30000" dirty="0" err="1" smtClean="0"/>
              <a:t>n</a:t>
            </a:r>
            <a:r>
              <a:rPr lang="fr-FR" b="1" baseline="30000" dirty="0" smtClean="0"/>
              <a:t>-2</a:t>
            </a:r>
            <a:r>
              <a:rPr lang="fr-FR" b="1" dirty="0" smtClean="0"/>
              <a:t> + …… + a</a:t>
            </a:r>
            <a:r>
              <a:rPr lang="fr-FR" b="1" baseline="-25000" dirty="0" smtClean="0"/>
              <a:t>2</a:t>
            </a:r>
            <a:r>
              <a:rPr lang="fr-FR" b="1" dirty="0" smtClean="0"/>
              <a:t> X</a:t>
            </a:r>
            <a:r>
              <a:rPr lang="fr-FR" b="1" baseline="30000" dirty="0" smtClean="0"/>
              <a:t>2</a:t>
            </a:r>
            <a:r>
              <a:rPr lang="fr-FR" b="1" dirty="0" smtClean="0"/>
              <a:t> + a</a:t>
            </a:r>
            <a:r>
              <a:rPr lang="fr-FR" b="1" baseline="-25000" dirty="0" smtClean="0"/>
              <a:t>1</a:t>
            </a:r>
            <a:r>
              <a:rPr lang="fr-FR" b="1" dirty="0" smtClean="0"/>
              <a:t> X</a:t>
            </a:r>
            <a:r>
              <a:rPr lang="fr-FR" b="1" baseline="30000" dirty="0" smtClean="0"/>
              <a:t>1</a:t>
            </a:r>
            <a:r>
              <a:rPr lang="fr-FR" b="1" dirty="0" smtClean="0"/>
              <a:t> + a</a:t>
            </a:r>
            <a:r>
              <a:rPr lang="fr-FR" b="1" baseline="-25000" dirty="0" smtClean="0"/>
              <a:t>0</a:t>
            </a:r>
            <a:r>
              <a:rPr lang="fr-FR" b="1" dirty="0" smtClean="0"/>
              <a:t> X</a:t>
            </a:r>
            <a:r>
              <a:rPr lang="fr-FR" b="1" baseline="30000" dirty="0" smtClean="0"/>
              <a:t>0 </a:t>
            </a:r>
          </a:p>
          <a:p>
            <a:pPr marL="633413">
              <a:spcBef>
                <a:spcPts val="1200"/>
              </a:spcBef>
            </a:pPr>
            <a:r>
              <a:rPr lang="fr-FR" dirty="0" smtClean="0"/>
              <a:t>Exemple :  1110 0111 </a:t>
            </a:r>
            <a:r>
              <a:rPr lang="fr-FR" dirty="0" smtClean="0">
                <a:sym typeface="Wingdings" pitchFamily="2" charset="2"/>
              </a:rPr>
              <a:t> P(X) = X</a:t>
            </a:r>
            <a:r>
              <a:rPr lang="fr-FR" baseline="30000" dirty="0" smtClean="0">
                <a:sym typeface="Wingdings" pitchFamily="2" charset="2"/>
              </a:rPr>
              <a:t>7</a:t>
            </a:r>
            <a:r>
              <a:rPr lang="fr-FR" dirty="0" smtClean="0">
                <a:sym typeface="Wingdings" pitchFamily="2" charset="2"/>
              </a:rPr>
              <a:t> + X</a:t>
            </a:r>
            <a:r>
              <a:rPr lang="fr-FR" baseline="30000" dirty="0" smtClean="0">
                <a:sym typeface="Wingdings" pitchFamily="2" charset="2"/>
              </a:rPr>
              <a:t>6</a:t>
            </a:r>
            <a:r>
              <a:rPr lang="fr-FR" dirty="0" smtClean="0">
                <a:sym typeface="Wingdings" pitchFamily="2" charset="2"/>
              </a:rPr>
              <a:t> + X</a:t>
            </a:r>
            <a:r>
              <a:rPr lang="fr-FR" baseline="30000" dirty="0" smtClean="0">
                <a:sym typeface="Wingdings" pitchFamily="2" charset="2"/>
              </a:rPr>
              <a:t>5</a:t>
            </a:r>
            <a:r>
              <a:rPr lang="fr-FR" dirty="0" smtClean="0">
                <a:sym typeface="Wingdings" pitchFamily="2" charset="2"/>
              </a:rPr>
              <a:t> +X</a:t>
            </a:r>
            <a:r>
              <a:rPr lang="fr-FR" baseline="30000" dirty="0" smtClean="0">
                <a:sym typeface="Wingdings" pitchFamily="2" charset="2"/>
              </a:rPr>
              <a:t>2</a:t>
            </a:r>
            <a:r>
              <a:rPr lang="fr-FR" dirty="0" smtClean="0">
                <a:sym typeface="Wingdings" pitchFamily="2" charset="2"/>
              </a:rPr>
              <a:t> + X + 1</a:t>
            </a:r>
            <a:endParaRPr lang="fr-FR" dirty="0" smtClean="0"/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dirty="0" smtClean="0"/>
              <a:t>Utilisation d’un </a:t>
            </a:r>
            <a:r>
              <a:rPr lang="fr-FR" b="1" dirty="0" smtClean="0"/>
              <a:t>polynôme de générateur g(X) </a:t>
            </a:r>
            <a:r>
              <a:rPr lang="fr-FR" dirty="0" smtClean="0"/>
              <a:t>connu de l’émetteur et du récepteur</a:t>
            </a:r>
          </a:p>
          <a:p>
            <a:pPr marL="633413">
              <a:spcBef>
                <a:spcPts val="1200"/>
              </a:spcBef>
            </a:pPr>
            <a:r>
              <a:rPr lang="fr-FR" dirty="0" smtClean="0"/>
              <a:t>Exemple : g(X) = X</a:t>
            </a:r>
            <a:r>
              <a:rPr lang="fr-FR" baseline="30000" dirty="0" smtClean="0">
                <a:sym typeface="Wingdings" pitchFamily="2" charset="2"/>
              </a:rPr>
              <a:t>4</a:t>
            </a:r>
            <a:r>
              <a:rPr lang="fr-FR" dirty="0" smtClean="0"/>
              <a:t> +X</a:t>
            </a:r>
            <a:r>
              <a:rPr lang="fr-FR" baseline="30000" dirty="0" smtClean="0">
                <a:sym typeface="Wingdings" pitchFamily="2" charset="2"/>
              </a:rPr>
              <a:t>2</a:t>
            </a:r>
            <a:r>
              <a:rPr lang="fr-FR" dirty="0" smtClean="0"/>
              <a:t> + X  </a:t>
            </a:r>
            <a:r>
              <a:rPr lang="fr-FR" dirty="0" smtClean="0">
                <a:sym typeface="Wingdings" pitchFamily="2" charset="2"/>
              </a:rPr>
              <a:t> 10110</a:t>
            </a:r>
            <a:r>
              <a:rPr lang="fr-FR" dirty="0" smtClean="0"/>
              <a:t> </a:t>
            </a:r>
          </a:p>
          <a:p>
            <a:pPr marL="265113" indent="-265113">
              <a:spcBef>
                <a:spcPts val="1200"/>
              </a:spcBef>
            </a:pPr>
            <a:endParaRPr lang="fr-FR" b="1" dirty="0" smtClean="0"/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endParaRPr lang="fr-FR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CRC (</a:t>
            </a:r>
            <a:r>
              <a:rPr lang="fr-FR" dirty="0" err="1" smtClean="0"/>
              <a:t>Cyclic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Check – Contrôle de Redondance Cyclique)</a:t>
            </a:r>
            <a:endParaRPr lang="fr-FR" b="1" dirty="0" smtClean="0"/>
          </a:p>
          <a:p>
            <a:endParaRPr lang="fr-FR" b="1" dirty="0" smtClean="0"/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En émission :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/>
              <a:t>0n ajoute au message à émettre un code de contrôle tel que le polynôme correspondant au message plus le code de contrôle soit divisible par le polynôme générateur choisi.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En réception :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/>
              <a:t>Le message reçu qui contient les données et le CRC doit être divisible par le polynôme générateur.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/>
              <a:t>On vérifie donc par une division euclidienne en base 2 que le reste de la division est nul.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endParaRPr lang="fr-FR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CRC (</a:t>
            </a:r>
            <a:r>
              <a:rPr lang="fr-FR" dirty="0" err="1" smtClean="0"/>
              <a:t>Cyclic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Check – Contrôle de Redondance Cyclique)</a:t>
            </a:r>
            <a:endParaRPr lang="fr-FR" b="1" dirty="0" smtClean="0"/>
          </a:p>
          <a:p>
            <a:endParaRPr lang="fr-FR" b="1" dirty="0" smtClean="0"/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Procédure de codage :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/>
              <a:t>Séquence à transmettre : </a:t>
            </a:r>
            <a:r>
              <a:rPr lang="fr-FR" b="1" dirty="0" smtClean="0"/>
              <a:t>1110 0111 </a:t>
            </a:r>
            <a:r>
              <a:rPr lang="fr-FR" b="1" dirty="0" smtClean="0">
                <a:sym typeface="Wingdings" pitchFamily="2" charset="2"/>
              </a:rPr>
              <a:t> P(X) = X</a:t>
            </a:r>
            <a:r>
              <a:rPr lang="fr-FR" b="1" baseline="30000" dirty="0" smtClean="0">
                <a:sym typeface="Wingdings" pitchFamily="2" charset="2"/>
              </a:rPr>
              <a:t>7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5</a:t>
            </a:r>
            <a:r>
              <a:rPr lang="fr-FR" b="1" dirty="0" smtClean="0">
                <a:sym typeface="Wingdings" pitchFamily="2" charset="2"/>
              </a:rPr>
              <a:t> +X</a:t>
            </a:r>
            <a:r>
              <a:rPr lang="fr-FR" b="1" baseline="30000" dirty="0" smtClean="0">
                <a:sym typeface="Wingdings" pitchFamily="2" charset="2"/>
              </a:rPr>
              <a:t>2</a:t>
            </a:r>
            <a:r>
              <a:rPr lang="fr-FR" b="1" dirty="0" smtClean="0">
                <a:sym typeface="Wingdings" pitchFamily="2" charset="2"/>
              </a:rPr>
              <a:t> + X + 1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>
                <a:sym typeface="Wingdings" pitchFamily="2" charset="2"/>
              </a:rPr>
              <a:t>Polynôme générateur : </a:t>
            </a:r>
            <a:r>
              <a:rPr lang="fr-FR" b="1" dirty="0" smtClean="0">
                <a:sym typeface="Wingdings" pitchFamily="2" charset="2"/>
              </a:rPr>
              <a:t>10110  </a:t>
            </a:r>
            <a:r>
              <a:rPr lang="fr-FR" b="1" dirty="0" smtClean="0"/>
              <a:t>g(X) =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/>
              <a:t> +X</a:t>
            </a:r>
            <a:r>
              <a:rPr lang="fr-FR" b="1" baseline="30000" dirty="0" smtClean="0">
                <a:sym typeface="Wingdings" pitchFamily="2" charset="2"/>
              </a:rPr>
              <a:t>2</a:t>
            </a:r>
            <a:r>
              <a:rPr lang="fr-FR" b="1" dirty="0" smtClean="0"/>
              <a:t> + X 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/>
              <a:t>On calcul M(X)=P(X).</a:t>
            </a:r>
            <a:r>
              <a:rPr lang="fr-FR" dirty="0" err="1" smtClean="0"/>
              <a:t>X</a:t>
            </a:r>
            <a:r>
              <a:rPr lang="fr-FR" baseline="30000" dirty="0" err="1" smtClean="0"/>
              <a:t>k</a:t>
            </a:r>
            <a:r>
              <a:rPr lang="fr-FR" dirty="0" smtClean="0"/>
              <a:t> où k est le degré de g(X) :  M(X) = </a:t>
            </a: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11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10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9</a:t>
            </a:r>
            <a:r>
              <a:rPr lang="fr-FR" b="1" dirty="0" smtClean="0">
                <a:sym typeface="Wingdings" pitchFamily="2" charset="2"/>
              </a:rPr>
              <a:t> +X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5 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>
                <a:sym typeface="Wingdings" pitchFamily="2" charset="2"/>
              </a:rPr>
              <a:t>On calcul le reste de la division de M(X) / g(X) </a:t>
            </a:r>
            <a:r>
              <a:rPr lang="fr-FR" b="1" dirty="0" smtClean="0">
                <a:sym typeface="Wingdings" pitchFamily="2" charset="2"/>
              </a:rPr>
              <a:t>:  M(X) = Q(X).g(X) + R(X)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Le CRC est la séquence binaire correspondant à R(X)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On transmet la séquence binaire correspondant à la concaténation de P(X) et R(X)</a:t>
            </a:r>
            <a:endParaRPr lang="fr-F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CRC (</a:t>
            </a:r>
            <a:r>
              <a:rPr lang="fr-FR" dirty="0" err="1" smtClean="0"/>
              <a:t>Cyclic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Check – Contrôle de Redondance Cyclique)</a:t>
            </a:r>
            <a:endParaRPr lang="fr-FR" b="1" dirty="0" smtClean="0"/>
          </a:p>
          <a:p>
            <a:endParaRPr lang="fr-FR" sz="1200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b="1" dirty="0" smtClean="0"/>
              <a:t>Exemple : Calcul du code CRC</a:t>
            </a:r>
          </a:p>
          <a:p>
            <a:pPr marL="722313" indent="-265113">
              <a:spcBef>
                <a:spcPts val="1200"/>
              </a:spcBef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11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10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9</a:t>
            </a:r>
            <a:r>
              <a:rPr lang="fr-FR" b="1" dirty="0" smtClean="0">
                <a:sym typeface="Wingdings" pitchFamily="2" charset="2"/>
              </a:rPr>
              <a:t> +X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5 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>
                <a:sym typeface="Wingdings" pitchFamily="2" charset="2"/>
              </a:rPr>
              <a:t>    </a:t>
            </a:r>
            <a:r>
              <a:rPr lang="fr-FR" b="1" dirty="0" smtClean="0"/>
              <a:t>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/>
              <a:t> +X</a:t>
            </a:r>
            <a:r>
              <a:rPr lang="fr-FR" b="1" baseline="30000" dirty="0" smtClean="0">
                <a:sym typeface="Wingdings" pitchFamily="2" charset="2"/>
              </a:rPr>
              <a:t>2</a:t>
            </a:r>
            <a:r>
              <a:rPr lang="fr-FR" b="1" dirty="0" smtClean="0"/>
              <a:t> + X </a:t>
            </a:r>
          </a:p>
          <a:p>
            <a:pPr marL="722313" indent="-265113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11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9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8</a:t>
            </a:r>
            <a:r>
              <a:rPr lang="fr-FR" b="1" dirty="0" smtClean="0">
                <a:sym typeface="Wingdings" pitchFamily="2" charset="2"/>
              </a:rPr>
              <a:t>	X</a:t>
            </a:r>
            <a:r>
              <a:rPr lang="fr-FR" b="1" baseline="30000" dirty="0" smtClean="0">
                <a:sym typeface="Wingdings" pitchFamily="2" charset="2"/>
              </a:rPr>
              <a:t>7 </a:t>
            </a:r>
            <a:r>
              <a:rPr lang="fr-FR" b="1" dirty="0" smtClean="0">
                <a:sym typeface="Wingdings" pitchFamily="2" charset="2"/>
              </a:rPr>
              <a:t>+ 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3</a:t>
            </a:r>
            <a:r>
              <a:rPr lang="fr-FR" b="1" dirty="0" smtClean="0">
                <a:sym typeface="Wingdings" pitchFamily="2" charset="2"/>
              </a:rPr>
              <a:t> + </a:t>
            </a:r>
            <a:r>
              <a:rPr lang="fr-FR" b="1" dirty="0" smtClean="0"/>
              <a:t>X</a:t>
            </a:r>
            <a:r>
              <a:rPr lang="fr-FR" b="1" baseline="30000" dirty="0" smtClean="0">
                <a:sym typeface="Wingdings" pitchFamily="2" charset="2"/>
              </a:rPr>
              <a:t>2 </a:t>
            </a:r>
            <a:r>
              <a:rPr lang="fr-FR" b="1" dirty="0" smtClean="0">
                <a:sym typeface="Wingdings" pitchFamily="2" charset="2"/>
              </a:rPr>
              <a:t>+ 1</a:t>
            </a:r>
          </a:p>
          <a:p>
            <a:pPr marL="722313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 X</a:t>
            </a:r>
            <a:r>
              <a:rPr lang="fr-FR" b="1" baseline="30000" dirty="0" smtClean="0">
                <a:sym typeface="Wingdings" pitchFamily="2" charset="2"/>
              </a:rPr>
              <a:t>10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8</a:t>
            </a:r>
            <a:r>
              <a:rPr lang="fr-FR" b="1" dirty="0" smtClean="0">
                <a:sym typeface="Wingdings" pitchFamily="2" charset="2"/>
              </a:rPr>
              <a:t> +  X</a:t>
            </a:r>
            <a:r>
              <a:rPr lang="fr-FR" b="1" baseline="30000" dirty="0" smtClean="0">
                <a:sym typeface="Wingdings" pitchFamily="2" charset="2"/>
              </a:rPr>
              <a:t>6</a:t>
            </a:r>
          </a:p>
          <a:p>
            <a:pPr marL="811213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10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8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7</a:t>
            </a:r>
          </a:p>
          <a:p>
            <a:pPr marL="1076325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7</a:t>
            </a:r>
            <a:r>
              <a:rPr lang="fr-FR" b="1" dirty="0" smtClean="0">
                <a:sym typeface="Wingdings" pitchFamily="2" charset="2"/>
              </a:rPr>
              <a:t> +  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    X</a:t>
            </a:r>
            <a:r>
              <a:rPr lang="fr-FR" b="1" baseline="30000" dirty="0" smtClean="0">
                <a:sym typeface="Wingdings" pitchFamily="2" charset="2"/>
              </a:rPr>
              <a:t>5</a:t>
            </a:r>
          </a:p>
          <a:p>
            <a:pPr marL="1076325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7</a:t>
            </a:r>
            <a:r>
              <a:rPr lang="fr-FR" b="1" dirty="0" smtClean="0">
                <a:sym typeface="Wingdings" pitchFamily="2" charset="2"/>
              </a:rPr>
              <a:t> +  X</a:t>
            </a:r>
            <a:r>
              <a:rPr lang="fr-FR" b="1" baseline="30000" dirty="0" smtClean="0">
                <a:sym typeface="Wingdings" pitchFamily="2" charset="2"/>
              </a:rPr>
              <a:t>5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</a:p>
          <a:p>
            <a:pPr marL="1608138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>
                <a:sym typeface="Wingdings" pitchFamily="2" charset="2"/>
              </a:rPr>
              <a:t> +   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endParaRPr lang="fr-FR" b="1" dirty="0" smtClean="0">
              <a:sym typeface="Wingdings" pitchFamily="2" charset="2"/>
            </a:endParaRPr>
          </a:p>
          <a:p>
            <a:pPr marL="1608138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3</a:t>
            </a:r>
          </a:p>
          <a:p>
            <a:pPr marL="1976438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3 </a:t>
            </a:r>
            <a:endParaRPr lang="fr-FR" b="1" dirty="0" smtClean="0">
              <a:sym typeface="Wingdings" pitchFamily="2" charset="2"/>
            </a:endParaRPr>
          </a:p>
          <a:p>
            <a:pPr marL="1976438">
              <a:tabLst>
                <a:tab pos="3052763" algn="l"/>
              </a:tabLst>
            </a:pPr>
            <a:r>
              <a:rPr lang="fr-FR" b="1" dirty="0" smtClean="0"/>
              <a:t>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/>
              <a:t> +X</a:t>
            </a:r>
            <a:r>
              <a:rPr lang="fr-FR" b="1" baseline="30000" dirty="0" smtClean="0">
                <a:sym typeface="Wingdings" pitchFamily="2" charset="2"/>
              </a:rPr>
              <a:t>2</a:t>
            </a:r>
            <a:r>
              <a:rPr lang="fr-FR" b="1" dirty="0" smtClean="0"/>
              <a:t> + X</a:t>
            </a:r>
          </a:p>
          <a:p>
            <a:pPr marL="1976438">
              <a:spcBef>
                <a:spcPts val="600"/>
              </a:spcBef>
              <a:tabLst>
                <a:tab pos="3052763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X</a:t>
            </a:r>
            <a:r>
              <a:rPr lang="fr-FR" b="1" baseline="30000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fr-FR" b="1" dirty="0" smtClean="0">
                <a:solidFill>
                  <a:srgbClr val="FF0000"/>
                </a:solidFill>
              </a:rPr>
              <a:t> +X</a:t>
            </a:r>
            <a:r>
              <a:rPr lang="fr-FR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fr-FR" b="1" dirty="0" smtClean="0">
                <a:solidFill>
                  <a:srgbClr val="FF0000"/>
                </a:solidFill>
              </a:rPr>
              <a:t> + X</a:t>
            </a:r>
          </a:p>
          <a:p>
            <a:pPr marL="1976438">
              <a:tabLst>
                <a:tab pos="3052763" algn="l"/>
              </a:tabLst>
            </a:pPr>
            <a:endParaRPr lang="fr-FR" b="1" dirty="0" smtClean="0">
              <a:sym typeface="Wingdings" pitchFamily="2" charset="2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8" name="Équation" r:id="rId3" imgW="114120" imgH="215640" progId="Equation.3">
              <p:embed/>
            </p:oleObj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3275856" y="3573016"/>
            <a:ext cx="0" cy="32849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275856" y="3933056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971600" y="479715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627784" y="40050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331640" y="533721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059832" y="4005064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403648" y="587727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211960" y="5013176"/>
            <a:ext cx="419230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/>
              <a:t>CRC = X</a:t>
            </a:r>
            <a:r>
              <a:rPr lang="fr-FR" sz="2400" b="1" baseline="30000" dirty="0" smtClean="0"/>
              <a:t>3</a:t>
            </a:r>
            <a:r>
              <a:rPr lang="fr-FR" sz="2400" b="1" dirty="0" smtClean="0"/>
              <a:t> + X</a:t>
            </a:r>
            <a:r>
              <a:rPr lang="fr-FR" sz="2400" b="1" baseline="30000" dirty="0" smtClean="0"/>
              <a:t>2</a:t>
            </a:r>
            <a:r>
              <a:rPr lang="fr-FR" sz="2400" b="1" dirty="0" smtClean="0"/>
              <a:t> + X </a:t>
            </a:r>
            <a:r>
              <a:rPr lang="fr-FR" sz="2400" b="1" dirty="0" smtClean="0">
                <a:sym typeface="Wingdings" pitchFamily="2" charset="2"/>
              </a:rPr>
              <a:t> 1110</a:t>
            </a:r>
          </a:p>
          <a:p>
            <a:r>
              <a:rPr lang="fr-FR" sz="2400" b="1" dirty="0" smtClean="0">
                <a:sym typeface="Wingdings" pitchFamily="2" charset="2"/>
              </a:rPr>
              <a:t>A transmettre : </a:t>
            </a:r>
            <a:r>
              <a:rPr lang="fr-FR" sz="2400" b="1" dirty="0" smtClean="0"/>
              <a:t>1110 0111 </a:t>
            </a:r>
            <a:r>
              <a:rPr lang="fr-FR" sz="2400" b="1" dirty="0" smtClean="0">
                <a:solidFill>
                  <a:srgbClr val="FF0000"/>
                </a:solidFill>
              </a:rPr>
              <a:t>1110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1547664" y="6453336"/>
            <a:ext cx="165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55576" y="4293096"/>
            <a:ext cx="18002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83568" y="4509120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755576" y="4221088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195736" y="400506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3568" y="4005064"/>
            <a:ext cx="18002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3347864" y="4005064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3635896" y="4005064"/>
            <a:ext cx="3960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031940" y="4005064"/>
            <a:ext cx="4680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427984" y="3969060"/>
            <a:ext cx="432048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935596" y="4761148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1079612" y="5085184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4860032" y="3969060"/>
            <a:ext cx="4680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1115616" y="5337212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1151620" y="5625244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1151620" y="5841268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1187624" y="6201308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1187624" y="6569968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animBg="1"/>
      <p:bldP spid="29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CRC (</a:t>
            </a:r>
            <a:r>
              <a:rPr lang="fr-FR" dirty="0" err="1" smtClean="0"/>
              <a:t>Cyclic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Check – Contrôle de Redondance Cyclique)</a:t>
            </a:r>
            <a:endParaRPr lang="fr-FR" b="1" dirty="0" smtClean="0"/>
          </a:p>
          <a:p>
            <a:endParaRPr lang="fr-FR" sz="1200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b="1" dirty="0" smtClean="0"/>
              <a:t>Exemple : Vérification du CRC</a:t>
            </a:r>
          </a:p>
          <a:p>
            <a:pPr marL="633413">
              <a:tabLst>
                <a:tab pos="3141663" algn="l"/>
              </a:tabLst>
            </a:pPr>
            <a:endParaRPr lang="fr-FR" b="1" dirty="0" smtClean="0">
              <a:sym typeface="Wingdings" pitchFamily="2" charset="2"/>
            </a:endParaRPr>
          </a:p>
          <a:p>
            <a:pPr marL="633413">
              <a:tabLst>
                <a:tab pos="3141663" algn="l"/>
              </a:tabLst>
            </a:pPr>
            <a:r>
              <a:rPr lang="fr-FR" b="1" dirty="0" smtClean="0"/>
              <a:t>Si M(X) est le message reçu, il doit vérifier : </a:t>
            </a:r>
            <a:r>
              <a:rPr lang="fr-FR" b="1" dirty="0" smtClean="0">
                <a:solidFill>
                  <a:srgbClr val="FF0000"/>
                </a:solidFill>
              </a:rPr>
              <a:t>M(X) = Q(X).g(X)</a:t>
            </a:r>
          </a:p>
          <a:p>
            <a:pPr marL="633413">
              <a:tabLst>
                <a:tab pos="3141663" algn="l"/>
              </a:tabLst>
            </a:pPr>
            <a:endParaRPr lang="fr-FR" b="1" dirty="0" smtClean="0"/>
          </a:p>
          <a:p>
            <a:pPr marL="900113" indent="-266700">
              <a:buFont typeface="Symbol"/>
              <a:buChar char="Þ"/>
              <a:tabLst>
                <a:tab pos="3141663" algn="l"/>
              </a:tabLst>
            </a:pPr>
            <a:r>
              <a:rPr lang="fr-FR" b="1" dirty="0" smtClean="0"/>
              <a:t>Le reste de la division de la séquence reçue par le polynôme générateur est nulle s’il n’y a pas d’erreur</a:t>
            </a:r>
          </a:p>
          <a:p>
            <a:pPr marL="633413">
              <a:buFont typeface="Symbol"/>
              <a:buChar char="Þ"/>
              <a:tabLst>
                <a:tab pos="3141663" algn="l"/>
              </a:tabLst>
            </a:pPr>
            <a:endParaRPr lang="fr-FR" b="1" dirty="0" smtClean="0"/>
          </a:p>
          <a:p>
            <a:pPr marL="900113" indent="-266700">
              <a:buFont typeface="Symbol"/>
              <a:buChar char="Þ"/>
              <a:tabLst>
                <a:tab pos="3141663" algn="l"/>
              </a:tabLst>
            </a:pPr>
            <a:r>
              <a:rPr lang="fr-FR" b="1" dirty="0" smtClean="0"/>
              <a:t>1110 0111 </a:t>
            </a:r>
            <a:r>
              <a:rPr lang="fr-FR" b="1" dirty="0" smtClean="0">
                <a:solidFill>
                  <a:srgbClr val="FF0000"/>
                </a:solidFill>
              </a:rPr>
              <a:t>1110   </a:t>
            </a:r>
            <a:r>
              <a:rPr lang="fr-FR" b="1" dirty="0" smtClean="0"/>
              <a:t>/ 10110 </a:t>
            </a:r>
            <a:endParaRPr lang="fr-FR" b="1" dirty="0" smtClean="0">
              <a:sym typeface="Wingdings" pitchFamily="2" charset="2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122" name="Équation" r:id="rId3" imgW="114120" imgH="215640" progId="Equation.3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456892"/>
            <a:ext cx="889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b="1" dirty="0" smtClean="0"/>
              <a:t> Vérification du CRC: 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1 1 1 0  0 1 1 1  </a:t>
            </a:r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1 1 1 0   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1 0 1 1 0</a:t>
            </a: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633413">
              <a:tabLst>
                <a:tab pos="3141663" algn="l"/>
              </a:tabLst>
            </a:pPr>
            <a:endParaRPr lang="fr-FR" b="1" dirty="0" smtClean="0"/>
          </a:p>
          <a:p>
            <a:pPr marL="900113" indent="-266700">
              <a:tabLst>
                <a:tab pos="3141663" algn="l"/>
              </a:tabLst>
            </a:pP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fr-FR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918574" y="2440601"/>
            <a:ext cx="93586" cy="4192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918574" y="2764637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19772" y="2467223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ZoneTexte 16"/>
          <p:cNvSpPr txBox="1"/>
          <p:nvPr/>
        </p:nvSpPr>
        <p:spPr>
          <a:xfrm>
            <a:off x="6026586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2771801" y="2198169"/>
            <a:ext cx="3384376" cy="701864"/>
          </a:xfrm>
          <a:custGeom>
            <a:avLst/>
            <a:gdLst>
              <a:gd name="connsiteX0" fmla="*/ 0 w 3908323"/>
              <a:gd name="connsiteY0" fmla="*/ 258097 h 656303"/>
              <a:gd name="connsiteX1" fmla="*/ 2979175 w 3908323"/>
              <a:gd name="connsiteY1" fmla="*/ 66368 h 656303"/>
              <a:gd name="connsiteX2" fmla="*/ 3908323 w 3908323"/>
              <a:gd name="connsiteY2" fmla="*/ 656303 h 656303"/>
              <a:gd name="connsiteX3" fmla="*/ 3908323 w 3908323"/>
              <a:gd name="connsiteY3" fmla="*/ 656303 h 65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323" h="656303">
                <a:moveTo>
                  <a:pt x="0" y="258097"/>
                </a:moveTo>
                <a:cubicBezTo>
                  <a:pt x="1163894" y="129048"/>
                  <a:pt x="2327788" y="0"/>
                  <a:pt x="2979175" y="66368"/>
                </a:cubicBezTo>
                <a:cubicBezTo>
                  <a:pt x="3630562" y="132736"/>
                  <a:pt x="3908323" y="656303"/>
                  <a:pt x="3908323" y="656303"/>
                </a:cubicBezTo>
                <a:lnTo>
                  <a:pt x="3908323" y="656303"/>
                </a:lnTo>
              </a:path>
            </a:pathLst>
          </a:cu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1" name="Rectangle 20"/>
          <p:cNvSpPr/>
          <p:nvPr/>
        </p:nvSpPr>
        <p:spPr>
          <a:xfrm>
            <a:off x="2519772" y="2702011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1 0 1 1  0 </a:t>
            </a:r>
            <a:endParaRPr lang="fr-FR" sz="1600" dirty="0"/>
          </a:p>
        </p:txBody>
      </p:sp>
      <p:grpSp>
        <p:nvGrpSpPr>
          <p:cNvPr id="32" name="Groupe 31"/>
          <p:cNvGrpSpPr/>
          <p:nvPr/>
        </p:nvGrpSpPr>
        <p:grpSpPr>
          <a:xfrm>
            <a:off x="2663788" y="2722645"/>
            <a:ext cx="1368152" cy="216024"/>
            <a:chOff x="1007604" y="4041068"/>
            <a:chExt cx="1512168" cy="360040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519772" y="289927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1 0 1  0 1 </a:t>
            </a:r>
            <a:endParaRPr lang="fr-FR" sz="1600" dirty="0"/>
          </a:p>
        </p:txBody>
      </p:sp>
      <p:sp>
        <p:nvSpPr>
          <p:cNvPr id="28" name="Rectangle 27"/>
          <p:cNvSpPr/>
          <p:nvPr/>
        </p:nvSpPr>
        <p:spPr>
          <a:xfrm>
            <a:off x="2786226" y="290789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9" name="Forme libre 28"/>
          <p:cNvSpPr/>
          <p:nvPr/>
        </p:nvSpPr>
        <p:spPr>
          <a:xfrm rot="21095305">
            <a:off x="2894281" y="2385124"/>
            <a:ext cx="3504220" cy="750533"/>
          </a:xfrm>
          <a:custGeom>
            <a:avLst/>
            <a:gdLst>
              <a:gd name="connsiteX0" fmla="*/ 0 w 3908323"/>
              <a:gd name="connsiteY0" fmla="*/ 258097 h 656303"/>
              <a:gd name="connsiteX1" fmla="*/ 2979175 w 3908323"/>
              <a:gd name="connsiteY1" fmla="*/ 66368 h 656303"/>
              <a:gd name="connsiteX2" fmla="*/ 3908323 w 3908323"/>
              <a:gd name="connsiteY2" fmla="*/ 656303 h 656303"/>
              <a:gd name="connsiteX3" fmla="*/ 3908323 w 3908323"/>
              <a:gd name="connsiteY3" fmla="*/ 656303 h 65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323" h="656303">
                <a:moveTo>
                  <a:pt x="0" y="258097"/>
                </a:moveTo>
                <a:cubicBezTo>
                  <a:pt x="1163894" y="129048"/>
                  <a:pt x="2327788" y="0"/>
                  <a:pt x="2979175" y="66368"/>
                </a:cubicBezTo>
                <a:cubicBezTo>
                  <a:pt x="3630562" y="132736"/>
                  <a:pt x="3908323" y="656303"/>
                  <a:pt x="3908323" y="656303"/>
                </a:cubicBezTo>
                <a:lnTo>
                  <a:pt x="3908323" y="656303"/>
                </a:lnTo>
              </a:path>
            </a:pathLst>
          </a:cu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0" name="ZoneTexte 29"/>
          <p:cNvSpPr txBox="1"/>
          <p:nvPr/>
        </p:nvSpPr>
        <p:spPr>
          <a:xfrm>
            <a:off x="627861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23169" y="316483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1 0 1  1 0 </a:t>
            </a:r>
            <a:endParaRPr lang="fr-FR" sz="16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2822230" y="2710631"/>
            <a:ext cx="1440160" cy="737320"/>
            <a:chOff x="1007604" y="4041068"/>
            <a:chExt cx="1512168" cy="360040"/>
          </a:xfrm>
        </p:grpSpPr>
        <p:cxnSp>
          <p:nvCxnSpPr>
            <p:cNvPr id="35" name="Connecteur droit 34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2753619" y="345219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0 0  1 1 1 </a:t>
            </a:r>
            <a:endParaRPr lang="fr-FR" sz="1600" dirty="0"/>
          </a:p>
        </p:txBody>
      </p:sp>
      <p:sp>
        <p:nvSpPr>
          <p:cNvPr id="38" name="Rectangle 37"/>
          <p:cNvSpPr/>
          <p:nvPr/>
        </p:nvSpPr>
        <p:spPr>
          <a:xfrm>
            <a:off x="3038254" y="3442725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9" name="ZoneTexte 38"/>
          <p:cNvSpPr txBox="1"/>
          <p:nvPr/>
        </p:nvSpPr>
        <p:spPr>
          <a:xfrm>
            <a:off x="6494638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53619" y="366822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0 0  0 0 0 </a:t>
            </a:r>
            <a:endParaRPr lang="fr-FR" sz="1600" dirty="0"/>
          </a:p>
        </p:txBody>
      </p:sp>
      <p:grpSp>
        <p:nvGrpSpPr>
          <p:cNvPr id="41" name="Groupe 40"/>
          <p:cNvGrpSpPr/>
          <p:nvPr/>
        </p:nvGrpSpPr>
        <p:grpSpPr>
          <a:xfrm>
            <a:off x="3038254" y="2746635"/>
            <a:ext cx="1440160" cy="1205372"/>
            <a:chOff x="1007604" y="4041068"/>
            <a:chExt cx="1512168" cy="360040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3047809" y="3956253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0  1 1 1 1 </a:t>
            </a:r>
            <a:endParaRPr lang="fr-FR" sz="1600" dirty="0"/>
          </a:p>
        </p:txBody>
      </p:sp>
      <p:sp>
        <p:nvSpPr>
          <p:cNvPr id="45" name="Rectangle 44"/>
          <p:cNvSpPr/>
          <p:nvPr/>
        </p:nvSpPr>
        <p:spPr>
          <a:xfrm>
            <a:off x="3326286" y="394678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6" name="ZoneTexte 45"/>
          <p:cNvSpPr txBox="1"/>
          <p:nvPr/>
        </p:nvSpPr>
        <p:spPr>
          <a:xfrm>
            <a:off x="671217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38254" y="417227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0  0 0 0 0 </a:t>
            </a:r>
            <a:endParaRPr lang="fr-FR" sz="1600" dirty="0"/>
          </a:p>
        </p:txBody>
      </p:sp>
      <p:grpSp>
        <p:nvGrpSpPr>
          <p:cNvPr id="48" name="Groupe 47"/>
          <p:cNvGrpSpPr/>
          <p:nvPr/>
        </p:nvGrpSpPr>
        <p:grpSpPr>
          <a:xfrm>
            <a:off x="3434298" y="2746635"/>
            <a:ext cx="1404156" cy="1673424"/>
            <a:chOff x="1007604" y="4041068"/>
            <a:chExt cx="1512168" cy="360040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038254" y="4424305"/>
            <a:ext cx="2340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   1 1 1 1  1 </a:t>
            </a:r>
            <a:endParaRPr lang="fr-FR" sz="1600" dirty="0"/>
          </a:p>
        </p:txBody>
      </p:sp>
      <p:sp>
        <p:nvSpPr>
          <p:cNvPr id="52" name="Rectangle 51"/>
          <p:cNvSpPr/>
          <p:nvPr/>
        </p:nvSpPr>
        <p:spPr>
          <a:xfrm>
            <a:off x="3686326" y="4433597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53" name="ZoneTexte 52"/>
          <p:cNvSpPr txBox="1"/>
          <p:nvPr/>
        </p:nvSpPr>
        <p:spPr>
          <a:xfrm>
            <a:off x="689219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419872" y="4640329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1 0 1 1  0 </a:t>
            </a:r>
            <a:endParaRPr lang="fr-FR" sz="1600" dirty="0"/>
          </a:p>
        </p:txBody>
      </p:sp>
      <p:grpSp>
        <p:nvGrpSpPr>
          <p:cNvPr id="55" name="Groupe 54"/>
          <p:cNvGrpSpPr/>
          <p:nvPr/>
        </p:nvGrpSpPr>
        <p:grpSpPr>
          <a:xfrm>
            <a:off x="3722330" y="2746635"/>
            <a:ext cx="1368152" cy="2141476"/>
            <a:chOff x="1007604" y="4041068"/>
            <a:chExt cx="1512168" cy="36004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/>
          <p:cNvSpPr/>
          <p:nvPr/>
        </p:nvSpPr>
        <p:spPr>
          <a:xfrm>
            <a:off x="3725727" y="490097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1 0 0  1 1 </a:t>
            </a:r>
            <a:endParaRPr lang="fr-FR" sz="1600" dirty="0"/>
          </a:p>
        </p:txBody>
      </p:sp>
      <p:sp>
        <p:nvSpPr>
          <p:cNvPr id="59" name="Rectangle 58"/>
          <p:cNvSpPr/>
          <p:nvPr/>
        </p:nvSpPr>
        <p:spPr>
          <a:xfrm>
            <a:off x="4010362" y="4910269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0" name="ZoneTexte 59"/>
          <p:cNvSpPr txBox="1"/>
          <p:nvPr/>
        </p:nvSpPr>
        <p:spPr>
          <a:xfrm>
            <a:off x="707221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725727" y="511700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1 0 1  1 0 </a:t>
            </a:r>
            <a:endParaRPr lang="fr-FR" sz="1600" dirty="0"/>
          </a:p>
        </p:txBody>
      </p:sp>
      <p:grpSp>
        <p:nvGrpSpPr>
          <p:cNvPr id="62" name="Groupe 61"/>
          <p:cNvGrpSpPr/>
          <p:nvPr/>
        </p:nvGrpSpPr>
        <p:grpSpPr>
          <a:xfrm>
            <a:off x="4010362" y="2755255"/>
            <a:ext cx="1332148" cy="2636912"/>
            <a:chOff x="1007604" y="4041068"/>
            <a:chExt cx="1512168" cy="360040"/>
          </a:xfrm>
        </p:grpSpPr>
        <p:cxnSp>
          <p:nvCxnSpPr>
            <p:cNvPr id="63" name="Connecteur droit 62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3725727" y="5369029"/>
            <a:ext cx="2036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  0 1  0 1 1 </a:t>
            </a:r>
            <a:endParaRPr lang="fr-FR" sz="1600" dirty="0"/>
          </a:p>
        </p:txBody>
      </p:sp>
      <p:sp>
        <p:nvSpPr>
          <p:cNvPr id="67" name="Rectangle 66"/>
          <p:cNvSpPr/>
          <p:nvPr/>
        </p:nvSpPr>
        <p:spPr>
          <a:xfrm>
            <a:off x="4262390" y="537832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8" name="ZoneTexte 67"/>
          <p:cNvSpPr txBox="1"/>
          <p:nvPr/>
        </p:nvSpPr>
        <p:spPr>
          <a:xfrm>
            <a:off x="725223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995936" y="5585053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0 0  0 0 0 </a:t>
            </a:r>
            <a:endParaRPr lang="fr-FR" sz="1600" dirty="0"/>
          </a:p>
        </p:txBody>
      </p:sp>
      <p:grpSp>
        <p:nvGrpSpPr>
          <p:cNvPr id="70" name="Groupe 69"/>
          <p:cNvGrpSpPr/>
          <p:nvPr/>
        </p:nvGrpSpPr>
        <p:grpSpPr>
          <a:xfrm>
            <a:off x="4298394" y="2755255"/>
            <a:ext cx="1296144" cy="3104964"/>
            <a:chOff x="1007604" y="4041068"/>
            <a:chExt cx="1512168" cy="360040"/>
          </a:xfrm>
        </p:grpSpPr>
        <p:cxnSp>
          <p:nvCxnSpPr>
            <p:cNvPr id="71" name="Connecteur droit 70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4265787" y="5819079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1  0 1 1 0 </a:t>
            </a:r>
            <a:endParaRPr lang="fr-FR" sz="1600" dirty="0"/>
          </a:p>
        </p:txBody>
      </p:sp>
      <p:sp>
        <p:nvSpPr>
          <p:cNvPr id="74" name="Rectangle 73"/>
          <p:cNvSpPr/>
          <p:nvPr/>
        </p:nvSpPr>
        <p:spPr>
          <a:xfrm>
            <a:off x="4550422" y="5805264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5" name="ZoneTexte 74"/>
          <p:cNvSpPr txBox="1"/>
          <p:nvPr/>
        </p:nvSpPr>
        <p:spPr>
          <a:xfrm>
            <a:off x="743225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262390" y="6078778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1  0 1 1 0 </a:t>
            </a:r>
            <a:endParaRPr lang="fr-FR" sz="1600" dirty="0"/>
          </a:p>
        </p:txBody>
      </p:sp>
      <p:cxnSp>
        <p:nvCxnSpPr>
          <p:cNvPr id="77" name="Connecteur droit 76"/>
          <p:cNvCxnSpPr/>
          <p:nvPr/>
        </p:nvCxnSpPr>
        <p:spPr>
          <a:xfrm>
            <a:off x="4499992" y="6309320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258892" y="6294802"/>
            <a:ext cx="1789272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0  0 0 0 0 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1" name="Rectangle à coins arrondis 80"/>
          <p:cNvSpPr/>
          <p:nvPr/>
        </p:nvSpPr>
        <p:spPr>
          <a:xfrm>
            <a:off x="6336196" y="5085184"/>
            <a:ext cx="2484276" cy="720080"/>
          </a:xfrm>
          <a:prstGeom prst="wedgeRoundRectCallout">
            <a:avLst>
              <a:gd name="adj1" fmla="val -68326"/>
              <a:gd name="adj2" fmla="val 1413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Pas d’erreur</a:t>
            </a:r>
            <a:endParaRPr lang="fr-FR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0" grpId="0" animBg="1"/>
      <p:bldP spid="20" grpId="1" animBg="1"/>
      <p:bldP spid="21" grpId="0"/>
      <p:bldP spid="27" grpId="0"/>
      <p:bldP spid="28" grpId="0" animBg="1"/>
      <p:bldP spid="29" grpId="0" animBg="1"/>
      <p:bldP spid="29" grpId="1" animBg="1"/>
      <p:bldP spid="30" grpId="0"/>
      <p:bldP spid="31" grpId="0"/>
      <p:bldP spid="37" grpId="0"/>
      <p:bldP spid="38" grpId="0" animBg="1"/>
      <p:bldP spid="39" grpId="0"/>
      <p:bldP spid="40" grpId="0"/>
      <p:bldP spid="44" grpId="0"/>
      <p:bldP spid="45" grpId="0" animBg="1"/>
      <p:bldP spid="46" grpId="0"/>
      <p:bldP spid="47" grpId="0"/>
      <p:bldP spid="51" grpId="0"/>
      <p:bldP spid="52" grpId="0" animBg="1"/>
      <p:bldP spid="53" grpId="0"/>
      <p:bldP spid="54" grpId="0"/>
      <p:bldP spid="58" grpId="0"/>
      <p:bldP spid="59" grpId="0" animBg="1"/>
      <p:bldP spid="60" grpId="0"/>
      <p:bldP spid="61" grpId="0"/>
      <p:bldP spid="65" grpId="0"/>
      <p:bldP spid="67" grpId="0" animBg="1"/>
      <p:bldP spid="68" grpId="0"/>
      <p:bldP spid="69" grpId="0"/>
      <p:bldP spid="73" grpId="0"/>
      <p:bldP spid="74" grpId="0" animBg="1"/>
      <p:bldP spid="75" grpId="0"/>
      <p:bldP spid="76" grpId="0"/>
      <p:bldP spid="79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7825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Le programme de formation Niveau I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708920"/>
            <a:ext cx="763284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Les compétences suivantes doivent être développées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pPr marL="1762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i="1" dirty="0"/>
              <a:t>Établir une communication sérielle entre deux machines </a:t>
            </a:r>
            <a:r>
              <a:rPr lang="fr-FR" sz="2000" i="1" dirty="0" smtClean="0"/>
              <a:t>; </a:t>
            </a:r>
          </a:p>
          <a:p>
            <a:pPr marL="1762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i="1" dirty="0" smtClean="0"/>
              <a:t>Analyser </a:t>
            </a:r>
            <a:r>
              <a:rPr lang="fr-FR" sz="2000" i="1" dirty="0"/>
              <a:t>le trafic sur une liaison sérielle ;</a:t>
            </a:r>
          </a:p>
          <a:p>
            <a:pPr marL="1762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i="1" dirty="0" smtClean="0"/>
              <a:t>Décrire </a:t>
            </a:r>
            <a:r>
              <a:rPr lang="fr-FR" sz="2000" i="1" dirty="0"/>
              <a:t>une situation d'adressage sur un type de réseau particulier ;</a:t>
            </a:r>
          </a:p>
          <a:p>
            <a:pPr marL="1762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i="1" dirty="0" smtClean="0"/>
              <a:t>Analyser </a:t>
            </a:r>
            <a:r>
              <a:rPr lang="fr-FR" sz="2000" i="1" dirty="0"/>
              <a:t>les entêtes de messages électroniques, pour décrire le chemin suivi par l'information ;</a:t>
            </a:r>
          </a:p>
          <a:p>
            <a:pPr marL="1762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i="1" dirty="0" smtClean="0"/>
              <a:t>Piloter </a:t>
            </a:r>
            <a:r>
              <a:rPr lang="fr-FR" sz="2000" i="1" dirty="0"/>
              <a:t>un système de lecture et d'écriture de données numériques.</a:t>
            </a:r>
          </a:p>
          <a:p>
            <a:endParaRPr lang="fr-F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456892"/>
            <a:ext cx="889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b="1" dirty="0" smtClean="0"/>
              <a:t> Vérification du CRC: 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1 1 1 </a:t>
            </a:r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0 1 </a:t>
            </a:r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1  </a:t>
            </a:r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1 1 1 0   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1 0 1 1 0</a:t>
            </a: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633413">
              <a:tabLst>
                <a:tab pos="3141663" algn="l"/>
              </a:tabLst>
            </a:pPr>
            <a:endParaRPr lang="fr-FR" b="1" dirty="0" smtClean="0"/>
          </a:p>
          <a:p>
            <a:pPr marL="900113" indent="-266700">
              <a:tabLst>
                <a:tab pos="3141663" algn="l"/>
              </a:tabLst>
            </a:pP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fr-FR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918574" y="2440601"/>
            <a:ext cx="93586" cy="4192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918574" y="2764637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19772" y="2467223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ZoneTexte 16"/>
          <p:cNvSpPr txBox="1"/>
          <p:nvPr/>
        </p:nvSpPr>
        <p:spPr>
          <a:xfrm>
            <a:off x="6026586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9772" y="2702011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1 0 1 1  0 </a:t>
            </a:r>
            <a:endParaRPr lang="fr-FR" sz="1600" dirty="0"/>
          </a:p>
        </p:txBody>
      </p:sp>
      <p:grpSp>
        <p:nvGrpSpPr>
          <p:cNvPr id="2" name="Groupe 31"/>
          <p:cNvGrpSpPr/>
          <p:nvPr/>
        </p:nvGrpSpPr>
        <p:grpSpPr>
          <a:xfrm>
            <a:off x="2663788" y="2722645"/>
            <a:ext cx="1368152" cy="216024"/>
            <a:chOff x="1007604" y="4041068"/>
            <a:chExt cx="1512168" cy="360040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519772" y="289927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1 0 0  0 1 </a:t>
            </a:r>
            <a:endParaRPr lang="fr-FR" sz="1600" dirty="0"/>
          </a:p>
        </p:txBody>
      </p:sp>
      <p:sp>
        <p:nvSpPr>
          <p:cNvPr id="28" name="Rectangle 27"/>
          <p:cNvSpPr/>
          <p:nvPr/>
        </p:nvSpPr>
        <p:spPr>
          <a:xfrm>
            <a:off x="2786226" y="290789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0" name="ZoneTexte 29"/>
          <p:cNvSpPr txBox="1"/>
          <p:nvPr/>
        </p:nvSpPr>
        <p:spPr>
          <a:xfrm>
            <a:off x="627861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30700" y="316483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1 0 1  1 0 </a:t>
            </a:r>
            <a:endParaRPr lang="fr-FR" sz="1600" dirty="0"/>
          </a:p>
        </p:txBody>
      </p:sp>
      <p:grpSp>
        <p:nvGrpSpPr>
          <p:cNvPr id="3" name="Groupe 33"/>
          <p:cNvGrpSpPr/>
          <p:nvPr/>
        </p:nvGrpSpPr>
        <p:grpSpPr>
          <a:xfrm>
            <a:off x="2822230" y="2710631"/>
            <a:ext cx="1440160" cy="737320"/>
            <a:chOff x="1007604" y="4041068"/>
            <a:chExt cx="1512168" cy="360040"/>
          </a:xfrm>
        </p:grpSpPr>
        <p:cxnSp>
          <p:nvCxnSpPr>
            <p:cNvPr id="35" name="Connecteur droit 34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2735796" y="345219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0 1  1 1 0 </a:t>
            </a:r>
            <a:endParaRPr lang="fr-FR" sz="1600" dirty="0"/>
          </a:p>
        </p:txBody>
      </p:sp>
      <p:sp>
        <p:nvSpPr>
          <p:cNvPr id="38" name="Rectangle 37"/>
          <p:cNvSpPr/>
          <p:nvPr/>
        </p:nvSpPr>
        <p:spPr>
          <a:xfrm>
            <a:off x="3038254" y="3442725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9" name="ZoneTexte 38"/>
          <p:cNvSpPr txBox="1"/>
          <p:nvPr/>
        </p:nvSpPr>
        <p:spPr>
          <a:xfrm>
            <a:off x="6494638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53619" y="366822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0 0  0 0 0 </a:t>
            </a:r>
            <a:endParaRPr lang="fr-FR" sz="1600" dirty="0"/>
          </a:p>
        </p:txBody>
      </p:sp>
      <p:grpSp>
        <p:nvGrpSpPr>
          <p:cNvPr id="6" name="Groupe 40"/>
          <p:cNvGrpSpPr/>
          <p:nvPr/>
        </p:nvGrpSpPr>
        <p:grpSpPr>
          <a:xfrm>
            <a:off x="3038254" y="2746635"/>
            <a:ext cx="1440160" cy="1205372"/>
            <a:chOff x="1007604" y="4041068"/>
            <a:chExt cx="1512168" cy="360040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3047809" y="3956253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1  1 1 0 1 </a:t>
            </a:r>
            <a:endParaRPr lang="fr-FR" sz="1600" dirty="0"/>
          </a:p>
        </p:txBody>
      </p:sp>
      <p:sp>
        <p:nvSpPr>
          <p:cNvPr id="45" name="Rectangle 44"/>
          <p:cNvSpPr/>
          <p:nvPr/>
        </p:nvSpPr>
        <p:spPr>
          <a:xfrm>
            <a:off x="3326286" y="394678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6" name="ZoneTexte 45"/>
          <p:cNvSpPr txBox="1"/>
          <p:nvPr/>
        </p:nvSpPr>
        <p:spPr>
          <a:xfrm>
            <a:off x="671217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8" name="Groupe 47"/>
          <p:cNvGrpSpPr/>
          <p:nvPr/>
        </p:nvGrpSpPr>
        <p:grpSpPr>
          <a:xfrm>
            <a:off x="3434298" y="2746635"/>
            <a:ext cx="1404156" cy="1673424"/>
            <a:chOff x="1007604" y="4041068"/>
            <a:chExt cx="1512168" cy="360040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038254" y="4424305"/>
            <a:ext cx="2340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   1 0 1 1  1 </a:t>
            </a:r>
            <a:endParaRPr lang="fr-FR" sz="1600" dirty="0"/>
          </a:p>
        </p:txBody>
      </p:sp>
      <p:sp>
        <p:nvSpPr>
          <p:cNvPr id="52" name="Rectangle 51"/>
          <p:cNvSpPr/>
          <p:nvPr/>
        </p:nvSpPr>
        <p:spPr>
          <a:xfrm>
            <a:off x="3686326" y="4433597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53" name="ZoneTexte 52"/>
          <p:cNvSpPr txBox="1"/>
          <p:nvPr/>
        </p:nvSpPr>
        <p:spPr>
          <a:xfrm>
            <a:off x="689219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419872" y="4640329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1 0 1 1  0 </a:t>
            </a:r>
            <a:endParaRPr lang="fr-FR" sz="1600" dirty="0"/>
          </a:p>
        </p:txBody>
      </p:sp>
      <p:grpSp>
        <p:nvGrpSpPr>
          <p:cNvPr id="11" name="Groupe 54"/>
          <p:cNvGrpSpPr/>
          <p:nvPr/>
        </p:nvGrpSpPr>
        <p:grpSpPr>
          <a:xfrm>
            <a:off x="3722330" y="2746635"/>
            <a:ext cx="1368152" cy="2141476"/>
            <a:chOff x="1007604" y="4041068"/>
            <a:chExt cx="1512168" cy="36004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/>
          <p:cNvSpPr/>
          <p:nvPr/>
        </p:nvSpPr>
        <p:spPr>
          <a:xfrm>
            <a:off x="3635896" y="490097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0 0 0  1 1 </a:t>
            </a:r>
            <a:endParaRPr lang="fr-FR" sz="1600" dirty="0"/>
          </a:p>
        </p:txBody>
      </p:sp>
      <p:sp>
        <p:nvSpPr>
          <p:cNvPr id="59" name="Rectangle 58"/>
          <p:cNvSpPr/>
          <p:nvPr/>
        </p:nvSpPr>
        <p:spPr>
          <a:xfrm>
            <a:off x="3923928" y="4910269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0" name="ZoneTexte 59"/>
          <p:cNvSpPr txBox="1"/>
          <p:nvPr/>
        </p:nvSpPr>
        <p:spPr>
          <a:xfrm>
            <a:off x="707221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35896" y="511700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0 0 0  0 0 </a:t>
            </a:r>
            <a:endParaRPr lang="fr-FR" sz="1600" dirty="0"/>
          </a:p>
        </p:txBody>
      </p:sp>
      <p:grpSp>
        <p:nvGrpSpPr>
          <p:cNvPr id="12" name="Groupe 61"/>
          <p:cNvGrpSpPr/>
          <p:nvPr/>
        </p:nvGrpSpPr>
        <p:grpSpPr>
          <a:xfrm>
            <a:off x="4010362" y="2755255"/>
            <a:ext cx="1332148" cy="2636912"/>
            <a:chOff x="1007604" y="4041068"/>
            <a:chExt cx="1512168" cy="360040"/>
          </a:xfrm>
        </p:grpSpPr>
        <p:cxnSp>
          <p:nvCxnSpPr>
            <p:cNvPr id="63" name="Connecteur droit 62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3615985" y="5369029"/>
            <a:ext cx="2036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  0 0  1 1 1 </a:t>
            </a:r>
            <a:endParaRPr lang="fr-FR" sz="1600" dirty="0"/>
          </a:p>
        </p:txBody>
      </p:sp>
      <p:sp>
        <p:nvSpPr>
          <p:cNvPr id="67" name="Rectangle 66"/>
          <p:cNvSpPr/>
          <p:nvPr/>
        </p:nvSpPr>
        <p:spPr>
          <a:xfrm>
            <a:off x="4139952" y="537832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8" name="ZoneTexte 67"/>
          <p:cNvSpPr txBox="1"/>
          <p:nvPr/>
        </p:nvSpPr>
        <p:spPr>
          <a:xfrm>
            <a:off x="725223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87924" y="5585053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0 0  0 0 0 </a:t>
            </a:r>
            <a:endParaRPr lang="fr-FR" sz="1600" dirty="0"/>
          </a:p>
        </p:txBody>
      </p:sp>
      <p:grpSp>
        <p:nvGrpSpPr>
          <p:cNvPr id="14" name="Groupe 69"/>
          <p:cNvGrpSpPr/>
          <p:nvPr/>
        </p:nvGrpSpPr>
        <p:grpSpPr>
          <a:xfrm>
            <a:off x="4298394" y="2755255"/>
            <a:ext cx="1296144" cy="3104964"/>
            <a:chOff x="1007604" y="4041068"/>
            <a:chExt cx="1512168" cy="360040"/>
          </a:xfrm>
        </p:grpSpPr>
        <p:cxnSp>
          <p:nvCxnSpPr>
            <p:cNvPr id="71" name="Connecteur droit 70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4103948" y="5819079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0  1 1 1 0 </a:t>
            </a:r>
            <a:endParaRPr lang="fr-FR" sz="1600" dirty="0"/>
          </a:p>
        </p:txBody>
      </p:sp>
      <p:sp>
        <p:nvSpPr>
          <p:cNvPr id="74" name="Rectangle 73"/>
          <p:cNvSpPr/>
          <p:nvPr/>
        </p:nvSpPr>
        <p:spPr>
          <a:xfrm>
            <a:off x="4391980" y="5841268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5" name="ZoneTexte 74"/>
          <p:cNvSpPr txBox="1"/>
          <p:nvPr/>
        </p:nvSpPr>
        <p:spPr>
          <a:xfrm>
            <a:off x="743225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103948" y="6078778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0  0 0 0 0 </a:t>
            </a:r>
            <a:endParaRPr lang="fr-FR" sz="1600" dirty="0"/>
          </a:p>
        </p:txBody>
      </p:sp>
      <p:cxnSp>
        <p:nvCxnSpPr>
          <p:cNvPr id="77" name="Connecteur droit 76"/>
          <p:cNvCxnSpPr/>
          <p:nvPr/>
        </p:nvCxnSpPr>
        <p:spPr>
          <a:xfrm>
            <a:off x="4499992" y="6309320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103948" y="6294802"/>
            <a:ext cx="1789272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0  1 1 1 0 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1" name="Rectangle à coins arrondis 80"/>
          <p:cNvSpPr/>
          <p:nvPr/>
        </p:nvSpPr>
        <p:spPr>
          <a:xfrm>
            <a:off x="6156176" y="5085184"/>
            <a:ext cx="2808312" cy="720080"/>
          </a:xfrm>
          <a:prstGeom prst="wedgeRoundRectCallout">
            <a:avLst>
              <a:gd name="adj1" fmla="val -61499"/>
              <a:gd name="adj2" fmla="val 1372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Présence d’erreur(s)</a:t>
            </a:r>
            <a:endParaRPr lang="fr-FR" sz="2400" b="1" dirty="0"/>
          </a:p>
        </p:txBody>
      </p:sp>
      <p:sp>
        <p:nvSpPr>
          <p:cNvPr id="66" name="Rectangle 65"/>
          <p:cNvSpPr/>
          <p:nvPr/>
        </p:nvSpPr>
        <p:spPr>
          <a:xfrm>
            <a:off x="3034756" y="4185084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1  0 1 1 0 </a:t>
            </a:r>
            <a:endParaRPr lang="fr-FR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Correction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de </a:t>
            </a:r>
            <a:r>
              <a:rPr lang="fr-FR" b="1" dirty="0" err="1" smtClean="0"/>
              <a:t>Hamming</a:t>
            </a:r>
            <a:r>
              <a:rPr lang="fr-FR" b="1" dirty="0" smtClean="0"/>
              <a:t> : Codage</a:t>
            </a:r>
          </a:p>
          <a:p>
            <a:endParaRPr lang="fr-FR" sz="800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Permet de </a:t>
            </a:r>
            <a:r>
              <a:rPr lang="fr-FR" b="1" dirty="0" smtClean="0">
                <a:sym typeface="Wingdings" pitchFamily="2" charset="2"/>
              </a:rPr>
              <a:t>corriger une seule et seulement une seule erreur</a:t>
            </a: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Propose une correction qui est la plus probable sous certaines hypothèses statistiques</a:t>
            </a: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/>
              <a:t>Calcul d’un code de contrôle sur t bits tels que </a:t>
            </a:r>
            <a:r>
              <a:rPr lang="fr-FR" b="1" dirty="0" smtClean="0"/>
              <a:t>2</a:t>
            </a:r>
            <a:r>
              <a:rPr lang="fr-FR" b="1" baseline="30000" dirty="0" smtClean="0"/>
              <a:t>t</a:t>
            </a:r>
            <a:r>
              <a:rPr lang="fr-FR" b="1" dirty="0" smtClean="0"/>
              <a:t> − 1 &gt; = N + t</a:t>
            </a:r>
            <a:r>
              <a:rPr lang="fr-FR" dirty="0" smtClean="0"/>
              <a:t> et ajoutés entrelacés avec la donnée initiale de N bits</a:t>
            </a: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b="1" dirty="0" smtClean="0"/>
              <a:t>Les bits de contrôle </a:t>
            </a:r>
            <a:r>
              <a:rPr lang="fr-FR" dirty="0" smtClean="0"/>
              <a:t>sont placés aux </a:t>
            </a:r>
            <a:r>
              <a:rPr lang="fr-FR" b="1" dirty="0" smtClean="0"/>
              <a:t>positions</a:t>
            </a:r>
            <a:r>
              <a:rPr lang="fr-FR" dirty="0" smtClean="0"/>
              <a:t> correspondantes à </a:t>
            </a:r>
            <a:r>
              <a:rPr lang="fr-FR" b="1" dirty="0" smtClean="0"/>
              <a:t>2</a:t>
            </a:r>
            <a:r>
              <a:rPr lang="fr-FR" b="1" baseline="30000" dirty="0" smtClean="0"/>
              <a:t>n</a:t>
            </a: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b="1" dirty="0" smtClean="0"/>
              <a:t>Exemple</a:t>
            </a:r>
            <a:r>
              <a:rPr lang="fr-FR" dirty="0" smtClean="0"/>
              <a:t> :  transmission de </a:t>
            </a:r>
            <a:r>
              <a:rPr lang="fr-FR" b="1" dirty="0" smtClean="0"/>
              <a:t>0101 0010 </a:t>
            </a:r>
            <a:r>
              <a:rPr lang="fr-FR" dirty="0" smtClean="0"/>
              <a:t>=&gt; 8 bits donc </a:t>
            </a:r>
            <a:r>
              <a:rPr lang="fr-FR" b="1" dirty="0" smtClean="0"/>
              <a:t>t = 4 bits </a:t>
            </a:r>
            <a:r>
              <a:rPr lang="fr-FR" dirty="0" smtClean="0"/>
              <a:t>placés sur les bits </a:t>
            </a:r>
            <a:r>
              <a:rPr lang="fr-FR" b="1" dirty="0" smtClean="0"/>
              <a:t>1, 2, 4</a:t>
            </a:r>
            <a:r>
              <a:rPr lang="fr-FR" dirty="0" smtClean="0"/>
              <a:t> et </a:t>
            </a:r>
            <a:r>
              <a:rPr lang="fr-FR" b="1" dirty="0" smtClean="0"/>
              <a:t>8</a:t>
            </a: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170" name="Équation" r:id="rId4" imgW="114120" imgH="215640" progId="Equation.3">
              <p:embed/>
            </p:oleObj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51523" y="5337212"/>
          <a:ext cx="8532945" cy="98411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165505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</a:tblGrid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Position des bits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</a:t>
                      </a:r>
                    </a:p>
                  </a:txBody>
                  <a:tcPr marL="0" marR="0" marT="0" marB="0" anchor="ctr"/>
                </a:tc>
              </a:tr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bloc du message codé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Correction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de </a:t>
            </a:r>
            <a:r>
              <a:rPr lang="fr-FR" b="1" dirty="0" err="1" smtClean="0"/>
              <a:t>Hamming</a:t>
            </a:r>
            <a:r>
              <a:rPr lang="fr-FR" b="1" dirty="0" smtClean="0"/>
              <a:t> : Codage</a:t>
            </a:r>
          </a:p>
          <a:p>
            <a:endParaRPr lang="fr-FR" sz="1200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Les bits de contrôle sont le résultat d’un ou-exclusif entre les positions des bits à 1 :</a:t>
            </a:r>
          </a:p>
          <a:p>
            <a:pPr marL="530225">
              <a:spcBef>
                <a:spcPts val="600"/>
              </a:spcBef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6258" name="Équation" r:id="rId3" imgW="114120" imgH="215640" progId="Equation.3">
              <p:embed/>
            </p:oleObj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87524" y="3176972"/>
          <a:ext cx="8532945" cy="98411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165505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  <a:gridCol w="530620"/>
              </a:tblGrid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Position des bits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</a:t>
                      </a:r>
                    </a:p>
                  </a:txBody>
                  <a:tcPr marL="0" marR="0" marT="0" marB="0" anchor="ctr"/>
                </a:tc>
              </a:tr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bloc du message codé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87524" y="4725144"/>
          <a:ext cx="3467708" cy="193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854"/>
                <a:gridCol w="1733854"/>
              </a:tblGrid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Bits à 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binaire</a:t>
                      </a:r>
                      <a:endParaRPr lang="fr-FR" dirty="0"/>
                    </a:p>
                  </a:txBody>
                  <a:tcPr anchor="ctr"/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1011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1001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0101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870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Ou-exclusif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0111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959932" y="5229200"/>
          <a:ext cx="5112065" cy="9841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07553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</a:tblGrid>
              <a:tr h="492055"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bloc du message codé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Correction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de </a:t>
            </a:r>
            <a:r>
              <a:rPr lang="fr-FR" b="1" dirty="0" err="1" smtClean="0"/>
              <a:t>Hamming</a:t>
            </a:r>
            <a:r>
              <a:rPr lang="fr-FR" b="1" dirty="0" smtClean="0"/>
              <a:t> : Décodage</a:t>
            </a:r>
          </a:p>
          <a:p>
            <a:endParaRPr lang="fr-FR" sz="1200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Bit en erreurs : résultat d’un ou-exclusif entre les positions des bits à 1  et les bits de contrôle :</a:t>
            </a:r>
          </a:p>
          <a:p>
            <a:pPr marL="530225">
              <a:spcBef>
                <a:spcPts val="600"/>
              </a:spcBef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815916" y="2816932"/>
          <a:ext cx="5112065" cy="9841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07553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  <a:gridCol w="418592"/>
              </a:tblGrid>
              <a:tr h="492055"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bloc du message reçu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3455876" y="2780928"/>
            <a:ext cx="1620180" cy="432048"/>
          </a:xfrm>
          <a:prstGeom prst="wedgeRoundRectCallout">
            <a:avLst>
              <a:gd name="adj1" fmla="val 55452"/>
              <a:gd name="adj2" fmla="val 966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Bit erroné</a:t>
            </a:r>
            <a:endParaRPr lang="fr-FR" b="1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467544" y="4653136"/>
          <a:ext cx="3467708" cy="193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1343472"/>
              </a:tblGrid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Bits de à 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binaire</a:t>
                      </a:r>
                      <a:endParaRPr lang="fr-FR" dirty="0"/>
                    </a:p>
                  </a:txBody>
                  <a:tcPr anchor="ctr"/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1011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ourier New" pitchFamily="49" charset="0"/>
                          <a:cs typeface="Courier New" pitchFamily="49" charset="0"/>
                        </a:rPr>
                        <a:t>0101</a:t>
                      </a:r>
                      <a:endParaRPr lang="fr-FR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Contrôle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0111</a:t>
                      </a:r>
                      <a:endParaRPr lang="fr-FR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</a:tr>
              <a:tr h="3870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Ou-exclusif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1001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à coins arrondis 14"/>
          <p:cNvSpPr/>
          <p:nvPr/>
        </p:nvSpPr>
        <p:spPr>
          <a:xfrm>
            <a:off x="4319972" y="5553236"/>
            <a:ext cx="2880320" cy="720080"/>
          </a:xfrm>
          <a:prstGeom prst="wedgeRoundRectCallout">
            <a:avLst>
              <a:gd name="adj1" fmla="val -68094"/>
              <a:gd name="adj2" fmla="val 63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Position du bit erroné :</a:t>
            </a:r>
          </a:p>
          <a:p>
            <a:pPr algn="ctr"/>
            <a:r>
              <a:rPr lang="fr-FR" b="1" dirty="0" smtClean="0"/>
              <a:t>Inverser son état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Transmission longue distance sur cuivre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Longue distance : dégradation du signal en bande de base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Le support se comporte comme un filtre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Utilisation de MODEM : </a:t>
            </a:r>
            <a:r>
              <a:rPr lang="fr-FR" dirty="0" err="1" smtClean="0">
                <a:sym typeface="Wingdings" pitchFamily="2" charset="2"/>
              </a:rPr>
              <a:t>MOdulateur</a:t>
            </a:r>
            <a:r>
              <a:rPr lang="fr-FR" dirty="0" smtClean="0">
                <a:sym typeface="Wingdings" pitchFamily="2" charset="2"/>
              </a:rPr>
              <a:t> – </a:t>
            </a:r>
            <a:r>
              <a:rPr lang="fr-FR" dirty="0" err="1" smtClean="0">
                <a:sym typeface="Wingdings" pitchFamily="2" charset="2"/>
              </a:rPr>
              <a:t>DEmodulateur</a:t>
            </a:r>
            <a:endParaRPr lang="fr-FR" dirty="0" smtClean="0">
              <a:sym typeface="Wingdings" pitchFamily="2" charset="2"/>
            </a:endParaRPr>
          </a:p>
          <a:p>
            <a:pPr marL="722313" indent="-368300">
              <a:spcBef>
                <a:spcPts val="600"/>
              </a:spcBef>
              <a:buFont typeface="Symbol"/>
              <a:buChar char="Þ"/>
            </a:pPr>
            <a:r>
              <a:rPr lang="fr-FR" dirty="0" smtClean="0">
                <a:sym typeface="Wingdings" pitchFamily="2" charset="2"/>
              </a:rPr>
              <a:t>Transforme le signal numérique en signal analogique modulé</a:t>
            </a:r>
          </a:p>
          <a:p>
            <a:pPr marL="354013">
              <a:spcBef>
                <a:spcPts val="1200"/>
              </a:spcBef>
              <a:buFont typeface="Symbol"/>
              <a:buChar char="Þ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" name="Picture 8" descr="fig214_1_3_11"/>
          <p:cNvPicPr>
            <a:picLocks noChangeAspect="1" noChangeArrowheads="1"/>
          </p:cNvPicPr>
          <p:nvPr/>
        </p:nvPicPr>
        <p:blipFill>
          <a:blip r:embed="rId2" cstate="print"/>
          <a:srcRect b="10977"/>
          <a:stretch>
            <a:fillRect/>
          </a:stretch>
        </p:blipFill>
        <p:spPr bwMode="auto">
          <a:xfrm>
            <a:off x="1547664" y="4149080"/>
            <a:ext cx="6336704" cy="27089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Classification des réseaux de données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>
              <a:spcBef>
                <a:spcPts val="1200"/>
              </a:spcBef>
              <a:buFont typeface="Symbol"/>
              <a:buChar char="Þ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Picture 9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Classification des réseaux de données : Computer </a:t>
            </a:r>
            <a:r>
              <a:rPr lang="fr-FR" sz="2000" b="1" dirty="0" err="1" smtClean="0"/>
              <a:t>Integrated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Manufacturing</a:t>
            </a:r>
            <a:endParaRPr lang="fr-FR" sz="2000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>
              <a:spcBef>
                <a:spcPts val="1200"/>
              </a:spcBef>
              <a:buFont typeface="Symbol"/>
              <a:buChar char="Þ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2600908"/>
            <a:ext cx="7334180" cy="425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244" y="3933056"/>
            <a:ext cx="238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2259" y="3933055"/>
            <a:ext cx="72008" cy="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5E57B"/>
              </a:clrFrom>
              <a:clrTo>
                <a:srgbClr val="E5E57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69330" flipH="1" flipV="1">
            <a:off x="6950291" y="4005256"/>
            <a:ext cx="45719" cy="15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5E57B"/>
              </a:clrFrom>
              <a:clrTo>
                <a:srgbClr val="E5E57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0670" flipH="1">
            <a:off x="6950291" y="3933247"/>
            <a:ext cx="45719" cy="15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Topologie d’un réseaux de données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>
              <a:spcBef>
                <a:spcPts val="1200"/>
              </a:spcBef>
              <a:buFont typeface="Symbol"/>
              <a:buChar char="Þ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64" y="2636911"/>
            <a:ext cx="7862640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2" y="980728"/>
            <a:ext cx="84793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pPr algn="ctr"/>
            <a:r>
              <a:rPr lang="fr-FR" sz="4000" dirty="0" smtClean="0"/>
              <a:t>3- Fonctionnement d’un réseau</a:t>
            </a:r>
            <a:endParaRPr lang="fr-FR" sz="4000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92" y="2329197"/>
            <a:ext cx="53721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OSI (Operating System  </a:t>
            </a:r>
            <a:r>
              <a:rPr lang="fr-FR" sz="2000" b="1" dirty="0" err="1" smtClean="0"/>
              <a:t>Interconnction</a:t>
            </a:r>
            <a:r>
              <a:rPr lang="fr-FR" sz="2000" b="1" dirty="0" smtClean="0"/>
              <a:t>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2528900"/>
            <a:ext cx="7174193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8627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Planning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2312876"/>
            <a:ext cx="763284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Matin :</a:t>
            </a:r>
          </a:p>
          <a:p>
            <a:endParaRPr lang="fr-FR" sz="1100" b="1" i="1" dirty="0" smtClean="0"/>
          </a:p>
          <a:p>
            <a:pPr marL="811212" indent="-457200">
              <a:buFont typeface="+mj-lt"/>
              <a:buAutoNum type="arabicPeriod"/>
            </a:pPr>
            <a:r>
              <a:rPr lang="fr-FR" sz="2000" b="1" dirty="0" smtClean="0"/>
              <a:t>Vivre dans un monde en réseau</a:t>
            </a:r>
          </a:p>
          <a:p>
            <a:pPr marL="811212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/>
              <a:t>Connexion des périphériques </a:t>
            </a:r>
          </a:p>
          <a:p>
            <a:pPr marL="811212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/>
              <a:t>Fonctionnement d’un réseau</a:t>
            </a:r>
          </a:p>
          <a:p>
            <a:pPr marL="811212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000" b="1" dirty="0" smtClean="0"/>
              <a:t>Outils de simulation</a:t>
            </a:r>
          </a:p>
          <a:p>
            <a:pPr marL="811212" indent="-457200">
              <a:buFont typeface="+mj-lt"/>
              <a:buAutoNum type="arabicPeriod"/>
            </a:pPr>
            <a:endParaRPr lang="fr-FR" sz="2000" b="1" dirty="0" smtClean="0"/>
          </a:p>
          <a:p>
            <a:pPr marL="1588" indent="-1588"/>
            <a:r>
              <a:rPr lang="fr-FR" sz="2000" b="1" dirty="0" smtClean="0"/>
              <a:t>Après-midi :</a:t>
            </a:r>
          </a:p>
          <a:p>
            <a:pPr marL="1588" indent="-1588"/>
            <a:endParaRPr lang="fr-FR" sz="1100" b="1" dirty="0" smtClean="0"/>
          </a:p>
          <a:p>
            <a:pPr marL="355600" indent="-1588"/>
            <a:r>
              <a:rPr lang="fr-FR" sz="2000" b="1" dirty="0" smtClean="0"/>
              <a:t>Activités pratiques</a:t>
            </a:r>
          </a:p>
          <a:p>
            <a:pPr marL="355600" indent="-1588"/>
            <a:endParaRPr lang="fr-FR" sz="800" b="1" dirty="0" smtClean="0"/>
          </a:p>
          <a:p>
            <a:pPr marL="900113" indent="-279400">
              <a:buFont typeface="Arial" pitchFamily="34" charset="0"/>
              <a:buChar char="•"/>
            </a:pPr>
            <a:r>
              <a:rPr lang="fr-FR" sz="2000" b="1" dirty="0" smtClean="0"/>
              <a:t>Mise en œuvre d’une liaison série entre deux ordinateurs</a:t>
            </a:r>
          </a:p>
          <a:p>
            <a:pPr marL="900113" indent="-279400">
              <a:buFont typeface="Arial" pitchFamily="34" charset="0"/>
              <a:buChar char="•"/>
            </a:pPr>
            <a:r>
              <a:rPr lang="fr-FR" sz="2000" b="1" dirty="0" smtClean="0"/>
              <a:t>Simulation d’un réseau</a:t>
            </a:r>
          </a:p>
          <a:p>
            <a:pPr marL="900113" indent="-279400">
              <a:buFont typeface="Arial" pitchFamily="34" charset="0"/>
              <a:buChar char="•"/>
            </a:pPr>
            <a:r>
              <a:rPr lang="fr-FR" sz="2000" b="1" dirty="0" smtClean="0"/>
              <a:t>Capture et décodage de trames sur un réseau local</a:t>
            </a:r>
            <a:endParaRPr lang="fr-F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OSI (Operating System  </a:t>
            </a:r>
            <a:r>
              <a:rPr lang="fr-FR" sz="2000" b="1" dirty="0" err="1" smtClean="0"/>
              <a:t>Interconnction</a:t>
            </a:r>
            <a:r>
              <a:rPr lang="fr-FR" sz="2000" b="1" dirty="0" smtClean="0"/>
              <a:t>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2528900"/>
            <a:ext cx="7196825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OSI (Operating System  </a:t>
            </a:r>
            <a:r>
              <a:rPr lang="fr-FR" sz="2000" b="1" dirty="0" err="1" smtClean="0"/>
              <a:t>Interconnction</a:t>
            </a:r>
            <a:r>
              <a:rPr lang="fr-FR" sz="2000" b="1" dirty="0" smtClean="0"/>
              <a:t>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2528900"/>
            <a:ext cx="7174193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OSI (Operating System  </a:t>
            </a:r>
            <a:r>
              <a:rPr lang="fr-FR" sz="2000" b="1" dirty="0" err="1" smtClean="0"/>
              <a:t>Interconnction</a:t>
            </a:r>
            <a:r>
              <a:rPr lang="fr-FR" sz="2000" b="1" dirty="0" smtClean="0"/>
              <a:t>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2528900"/>
            <a:ext cx="7200800" cy="414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OSI (Operating System  </a:t>
            </a:r>
            <a:r>
              <a:rPr lang="fr-FR" sz="2000" b="1" dirty="0" err="1" smtClean="0"/>
              <a:t>Interconnction</a:t>
            </a:r>
            <a:r>
              <a:rPr lang="fr-FR" sz="2000" b="1" dirty="0" smtClean="0"/>
              <a:t>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2528899"/>
            <a:ext cx="7164796" cy="41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OSI (Operating System  </a:t>
            </a:r>
            <a:r>
              <a:rPr lang="fr-FR" sz="2000" b="1" dirty="0" err="1" smtClean="0"/>
              <a:t>Interconnction</a:t>
            </a:r>
            <a:r>
              <a:rPr lang="fr-FR" sz="2000" b="1" dirty="0" smtClean="0"/>
              <a:t>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2528900"/>
            <a:ext cx="7164796" cy="412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OSI (Operating System  </a:t>
            </a:r>
            <a:r>
              <a:rPr lang="fr-FR" sz="2000" b="1" dirty="0" err="1" smtClean="0"/>
              <a:t>Interconnction</a:t>
            </a:r>
            <a:r>
              <a:rPr lang="fr-FR" sz="2000" b="1" dirty="0" smtClean="0"/>
              <a:t>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2528900"/>
            <a:ext cx="7151704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</a:t>
            </a:r>
            <a:r>
              <a:rPr lang="fr-FR" sz="2000" b="1" dirty="0" smtClean="0"/>
              <a:t>Comparaison OSI – TCP/IP</a:t>
            </a:r>
            <a:endParaRPr lang="fr-FR" sz="2000" b="1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708" y="2420888"/>
            <a:ext cx="5400600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dans le réseau et principe de </a:t>
            </a:r>
            <a:r>
              <a:rPr lang="fr-FR" sz="2000" b="1" dirty="0" smtClean="0"/>
              <a:t>l’encapsulation</a:t>
            </a:r>
            <a:endParaRPr lang="fr-FR" sz="2000" b="1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2810758"/>
            <a:ext cx="88868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èche vers le bas 11"/>
          <p:cNvSpPr/>
          <p:nvPr/>
        </p:nvSpPr>
        <p:spPr>
          <a:xfrm>
            <a:off x="3851920" y="461306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2267744" y="461306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5436096" y="461306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295636" y="5369150"/>
            <a:ext cx="2034281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Adresse MAC</a:t>
            </a:r>
          </a:p>
          <a:p>
            <a:pPr algn="ctr"/>
            <a:r>
              <a:rPr lang="fr-FR" dirty="0" err="1" smtClean="0"/>
              <a:t>hh:hh:hh:hh:hh:hh</a:t>
            </a:r>
            <a:endParaRPr lang="fr-FR" dirty="0" smtClean="0"/>
          </a:p>
          <a:p>
            <a:pPr algn="ctr"/>
            <a:r>
              <a:rPr lang="fr-FR" dirty="0" smtClean="0"/>
              <a:t>Unique pour une interface réseau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347864" y="5369150"/>
            <a:ext cx="1548172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Adresse IP</a:t>
            </a:r>
          </a:p>
          <a:p>
            <a:pPr algn="ctr"/>
            <a:r>
              <a:rPr lang="fr-FR" dirty="0" smtClean="0"/>
              <a:t>A.B.C.D</a:t>
            </a:r>
          </a:p>
          <a:p>
            <a:pPr algn="ctr"/>
            <a:r>
              <a:rPr lang="fr-FR" dirty="0" smtClean="0"/>
              <a:t>Unique dans le réseau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896036" y="5369150"/>
            <a:ext cx="3528392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N° de port</a:t>
            </a:r>
          </a:p>
          <a:p>
            <a:pPr algn="ctr"/>
            <a:r>
              <a:rPr lang="fr-FR" dirty="0" smtClean="0"/>
              <a:t>De 0 à 1023</a:t>
            </a:r>
          </a:p>
          <a:p>
            <a:pPr marL="176213"/>
            <a:r>
              <a:rPr lang="fr-FR" dirty="0" smtClean="0"/>
              <a:t>80 : service web</a:t>
            </a:r>
          </a:p>
          <a:p>
            <a:pPr marL="176213"/>
            <a:r>
              <a:rPr lang="fr-FR" dirty="0" smtClean="0"/>
              <a:t>25 : service d’expédition de mail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dans le réseau et principe de </a:t>
            </a:r>
            <a:r>
              <a:rPr lang="fr-FR" sz="2000" b="1" dirty="0" smtClean="0"/>
              <a:t>l’encapsulation</a:t>
            </a:r>
            <a:endParaRPr lang="fr-FR" sz="2000" b="1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8940"/>
            <a:ext cx="9144000" cy="24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Informatique et Sciences du Numérique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Initiation aux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dans le réseau et principe de </a:t>
            </a:r>
            <a:r>
              <a:rPr lang="fr-FR" sz="2000" b="1" dirty="0" smtClean="0"/>
              <a:t>l’encapsulation</a:t>
            </a:r>
            <a:endParaRPr lang="fr-FR" sz="2000" b="1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13" y="2528900"/>
            <a:ext cx="8856475" cy="43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3392996"/>
            <a:ext cx="914400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4401108"/>
            <a:ext cx="914400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7194</TotalTime>
  <Words>5249</Words>
  <Application>Microsoft Office PowerPoint</Application>
  <PresentationFormat>Affichage à l'écran (4:3)</PresentationFormat>
  <Paragraphs>1766</Paragraphs>
  <Slides>136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136</vt:i4>
      </vt:variant>
    </vt:vector>
  </HeadingPairs>
  <TitlesOfParts>
    <vt:vector size="138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Diapositive 109</vt:lpstr>
      <vt:lpstr>Diapositive 110</vt:lpstr>
      <vt:lpstr>Diapositive 111</vt:lpstr>
      <vt:lpstr>Diapositive 112</vt:lpstr>
      <vt:lpstr>Diapositive 113</vt:lpstr>
      <vt:lpstr>Diapositive 114</vt:lpstr>
      <vt:lpstr>Diapositive 115</vt:lpstr>
      <vt:lpstr>Diapositive 116</vt:lpstr>
      <vt:lpstr>Diapositive 117</vt:lpstr>
      <vt:lpstr>Diapositive 118</vt:lpstr>
      <vt:lpstr>Diapositive 119</vt:lpstr>
      <vt:lpstr>Diapositive 120</vt:lpstr>
      <vt:lpstr>Diapositive 121</vt:lpstr>
      <vt:lpstr>Diapositive 122</vt:lpstr>
      <vt:lpstr>Diapositive 123</vt:lpstr>
      <vt:lpstr>Diapositive 124</vt:lpstr>
      <vt:lpstr>Diapositive 125</vt:lpstr>
      <vt:lpstr>Diapositive 126</vt:lpstr>
      <vt:lpstr>Diapositive 127</vt:lpstr>
      <vt:lpstr>Diapositive 128</vt:lpstr>
      <vt:lpstr>Diapositive 129</vt:lpstr>
      <vt:lpstr>Diapositive 130</vt:lpstr>
      <vt:lpstr>Diapositive 131</vt:lpstr>
      <vt:lpstr>Diapositive 132</vt:lpstr>
      <vt:lpstr>Diapositive 133</vt:lpstr>
      <vt:lpstr>Diapositive 134</vt:lpstr>
      <vt:lpstr>Diapositive 135</vt:lpstr>
      <vt:lpstr>Diapositive 136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Marco</dc:creator>
  <cp:lastModifiedBy>Marco</cp:lastModifiedBy>
  <cp:revision>45</cp:revision>
  <dcterms:created xsi:type="dcterms:W3CDTF">2012-02-09T17:40:14Z</dcterms:created>
  <dcterms:modified xsi:type="dcterms:W3CDTF">2012-03-05T00:19:58Z</dcterms:modified>
</cp:coreProperties>
</file>